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7" r:id="rId2"/>
    <p:sldId id="822" r:id="rId3"/>
    <p:sldId id="785" r:id="rId4"/>
    <p:sldId id="792" r:id="rId5"/>
    <p:sldId id="788" r:id="rId6"/>
    <p:sldId id="791" r:id="rId7"/>
    <p:sldId id="790" r:id="rId8"/>
    <p:sldId id="789" r:id="rId9"/>
    <p:sldId id="793" r:id="rId10"/>
    <p:sldId id="794" r:id="rId11"/>
    <p:sldId id="804" r:id="rId12"/>
    <p:sldId id="816" r:id="rId13"/>
    <p:sldId id="807" r:id="rId14"/>
    <p:sldId id="817" r:id="rId15"/>
    <p:sldId id="818" r:id="rId16"/>
    <p:sldId id="819" r:id="rId17"/>
    <p:sldId id="821" r:id="rId18"/>
    <p:sldId id="808" r:id="rId19"/>
    <p:sldId id="820" r:id="rId20"/>
    <p:sldId id="813" r:id="rId21"/>
    <p:sldId id="814" r:id="rId22"/>
    <p:sldId id="815" r:id="rId23"/>
    <p:sldId id="809" r:id="rId24"/>
    <p:sldId id="810" r:id="rId25"/>
    <p:sldId id="811" r:id="rId26"/>
    <p:sldId id="812" r:id="rId27"/>
    <p:sldId id="800" r:id="rId28"/>
    <p:sldId id="783" r:id="rId29"/>
    <p:sldId id="784" r:id="rId30"/>
    <p:sldId id="786" r:id="rId31"/>
    <p:sldId id="835" r:id="rId32"/>
    <p:sldId id="855" r:id="rId33"/>
    <p:sldId id="836" r:id="rId34"/>
    <p:sldId id="838" r:id="rId35"/>
    <p:sldId id="837" r:id="rId36"/>
    <p:sldId id="849" r:id="rId37"/>
    <p:sldId id="845" r:id="rId38"/>
    <p:sldId id="850" r:id="rId39"/>
    <p:sldId id="851" r:id="rId40"/>
    <p:sldId id="852" r:id="rId41"/>
    <p:sldId id="854" r:id="rId42"/>
    <p:sldId id="840" r:id="rId43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200"/>
    <a:srgbClr val="FF0000"/>
    <a:srgbClr val="FF7E79"/>
    <a:srgbClr val="76D6FF"/>
    <a:srgbClr val="000000"/>
    <a:srgbClr val="0000FF"/>
    <a:srgbClr val="808080"/>
    <a:srgbClr val="009900"/>
    <a:srgbClr val="00FFFF"/>
    <a:srgbClr val="E1F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82"/>
    <p:restoredTop sz="94014"/>
  </p:normalViewPr>
  <p:slideViewPr>
    <p:cSldViewPr snapToGrid="0">
      <p:cViewPr varScale="1">
        <p:scale>
          <a:sx n="113" d="100"/>
          <a:sy n="113" d="100"/>
        </p:scale>
        <p:origin x="184" y="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s-E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93888F1-4322-E942-83EF-E971C6A3F527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42512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68921-76A0-4AD0-9C73-38820D030D86}" type="slidenum">
              <a:rPr lang="en-US"/>
              <a:pPr/>
              <a:t>1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9694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C8CBEA-42E4-F84A-8871-9305DD69948C}" type="slidenum">
              <a:rPr lang="es-ES"/>
              <a:pPr/>
              <a:t>2</a:t>
            </a:fld>
            <a:endParaRPr lang="es-ES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1711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11F5C3-3A7D-984E-BACE-A468E84B1FCB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94A5E98-A6A4-2D45-8A35-B087632ADE6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EAC8630-8D3A-E240-A560-4291F01BFD5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F7BC015-9BE8-A64E-9DE8-942F6C9C3A86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D740130-17BC-2F4D-A253-8F1FD68C4B0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388ECED-0FBA-C347-857C-E022507A3CB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0F45BA6-CF2F-0B45-99EF-A73C96C3FB2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C6D06F1-BACE-EF4D-969F-CCEC6B8E9344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D67AA96-2A6B-BC42-8554-D895916C15FB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C6C6CCE-F200-9646-9DC5-8CD7C04609DA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BAB275B-84F3-7649-B424-F25EABF5FE2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1136110-DFC5-854F-A4A5-4FFC0E9E64EE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2549021" y="1690179"/>
            <a:ext cx="4012637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CL" sz="2400" u="none" dirty="0">
                <a:solidFill>
                  <a:srgbClr val="FF0000"/>
                </a:solidFill>
                <a:latin typeface="Trebuchet MS" pitchFamily="34" charset="0"/>
              </a:rPr>
              <a:t>P</a:t>
            </a:r>
            <a:r>
              <a:rPr lang="es-CL" sz="2400" u="none" dirty="0">
                <a:solidFill>
                  <a:srgbClr val="3366FF"/>
                </a:solidFill>
                <a:latin typeface="Trebuchet MS" pitchFamily="34" charset="0"/>
              </a:rPr>
              <a:t>r</a:t>
            </a:r>
            <a:r>
              <a:rPr lang="es-CL" sz="2400" u="none" dirty="0">
                <a:solidFill>
                  <a:srgbClr val="FFFF00"/>
                </a:solidFill>
                <a:latin typeface="Trebuchet MS" pitchFamily="34" charset="0"/>
              </a:rPr>
              <a:t>o</a:t>
            </a:r>
            <a:r>
              <a:rPr lang="es-CL" sz="2400" u="none" dirty="0">
                <a:solidFill>
                  <a:srgbClr val="00FF00"/>
                </a:solidFill>
                <a:latin typeface="Trebuchet MS" pitchFamily="34" charset="0"/>
              </a:rPr>
              <a:t>c</a:t>
            </a:r>
            <a:r>
              <a:rPr lang="es-CL" sz="2400" u="none" dirty="0">
                <a:solidFill>
                  <a:schemeClr val="bg1"/>
                </a:solidFill>
                <a:latin typeface="Trebuchet MS" pitchFamily="34" charset="0"/>
              </a:rPr>
              <a:t>e</a:t>
            </a:r>
            <a:r>
              <a:rPr lang="es-CL" sz="2400" u="none" dirty="0">
                <a:solidFill>
                  <a:srgbClr val="FF6600"/>
                </a:solidFill>
                <a:latin typeface="Trebuchet MS" pitchFamily="34" charset="0"/>
              </a:rPr>
              <a:t>s</a:t>
            </a:r>
            <a:r>
              <a:rPr lang="es-CL" sz="2400" u="none" dirty="0">
                <a:solidFill>
                  <a:srgbClr val="FF0000"/>
                </a:solidFill>
                <a:latin typeface="Trebuchet MS" pitchFamily="34" charset="0"/>
              </a:rPr>
              <a:t>a</a:t>
            </a:r>
            <a:r>
              <a:rPr lang="es-CL" sz="2400" u="none" dirty="0">
                <a:solidFill>
                  <a:srgbClr val="3366FF"/>
                </a:solidFill>
                <a:latin typeface="Trebuchet MS" pitchFamily="34" charset="0"/>
              </a:rPr>
              <a:t>m</a:t>
            </a:r>
            <a:r>
              <a:rPr lang="es-CL" sz="2400" u="none" dirty="0">
                <a:solidFill>
                  <a:srgbClr val="FFFF00"/>
                </a:solidFill>
                <a:latin typeface="Trebuchet MS" pitchFamily="34" charset="0"/>
              </a:rPr>
              <a:t>i</a:t>
            </a:r>
            <a:r>
              <a:rPr lang="es-CL" sz="2400" u="none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u="none" dirty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es-CL" sz="2400" u="none" dirty="0">
                <a:solidFill>
                  <a:srgbClr val="FF6600"/>
                </a:solidFill>
                <a:latin typeface="Trebuchet MS" pitchFamily="34" charset="0"/>
              </a:rPr>
              <a:t>t</a:t>
            </a:r>
            <a:r>
              <a:rPr lang="es-CL" sz="2400" u="none" dirty="0">
                <a:solidFill>
                  <a:srgbClr val="FF0000"/>
                </a:solidFill>
                <a:latin typeface="Trebuchet MS" pitchFamily="34" charset="0"/>
              </a:rPr>
              <a:t>o</a:t>
            </a:r>
            <a:r>
              <a:rPr lang="es-CL" sz="2400" u="none" dirty="0">
                <a:solidFill>
                  <a:srgbClr val="3333CC"/>
                </a:solidFill>
                <a:latin typeface="Trebuchet MS" pitchFamily="34" charset="0"/>
              </a:rPr>
              <a:t> </a:t>
            </a:r>
            <a:r>
              <a:rPr lang="es-CL" sz="2400" u="none" dirty="0">
                <a:solidFill>
                  <a:srgbClr val="3366FF"/>
                </a:solidFill>
                <a:latin typeface="Trebuchet MS" pitchFamily="34" charset="0"/>
              </a:rPr>
              <a:t>d</a:t>
            </a:r>
            <a:r>
              <a:rPr lang="es-CL" sz="2400" u="none" dirty="0">
                <a:solidFill>
                  <a:srgbClr val="FFFF00"/>
                </a:solidFill>
                <a:latin typeface="Trebuchet MS" pitchFamily="34" charset="0"/>
              </a:rPr>
              <a:t>e </a:t>
            </a:r>
            <a:r>
              <a:rPr lang="es-CL" sz="2400" u="none" dirty="0">
                <a:solidFill>
                  <a:srgbClr val="00FF00"/>
                </a:solidFill>
                <a:latin typeface="Trebuchet MS" pitchFamily="34" charset="0"/>
              </a:rPr>
              <a:t>I</a:t>
            </a:r>
            <a:r>
              <a:rPr lang="es-CL" sz="2400" u="none" dirty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es-CL" sz="2400" u="none" dirty="0">
                <a:solidFill>
                  <a:srgbClr val="FF6600"/>
                </a:solidFill>
                <a:latin typeface="Trebuchet MS" pitchFamily="34" charset="0"/>
              </a:rPr>
              <a:t>á</a:t>
            </a:r>
            <a:r>
              <a:rPr lang="es-CL" sz="2400" u="none" dirty="0">
                <a:solidFill>
                  <a:srgbClr val="FF0000"/>
                </a:solidFill>
                <a:latin typeface="Trebuchet MS" pitchFamily="34" charset="0"/>
              </a:rPr>
              <a:t>g</a:t>
            </a:r>
            <a:r>
              <a:rPr lang="es-CL" sz="2400" u="none" dirty="0">
                <a:solidFill>
                  <a:srgbClr val="3366FF"/>
                </a:solidFill>
                <a:latin typeface="Trebuchet MS" pitchFamily="34" charset="0"/>
              </a:rPr>
              <a:t>e</a:t>
            </a:r>
            <a:r>
              <a:rPr lang="es-CL" sz="2400" u="none" dirty="0">
                <a:solidFill>
                  <a:srgbClr val="FFFF00"/>
                </a:solidFill>
                <a:latin typeface="Trebuchet MS" pitchFamily="34" charset="0"/>
              </a:rPr>
              <a:t>n</a:t>
            </a:r>
            <a:r>
              <a:rPr lang="es-CL" sz="2400" u="none" dirty="0">
                <a:solidFill>
                  <a:srgbClr val="00FF00"/>
                </a:solidFill>
                <a:latin typeface="Trebuchet MS" pitchFamily="34" charset="0"/>
              </a:rPr>
              <a:t>e</a:t>
            </a:r>
            <a:r>
              <a:rPr lang="es-CL" sz="2400" u="none" dirty="0">
                <a:solidFill>
                  <a:schemeClr val="bg1"/>
                </a:solidFill>
                <a:latin typeface="Trebuchet MS" pitchFamily="34" charset="0"/>
              </a:rPr>
              <a:t>s</a:t>
            </a:r>
            <a:endParaRPr lang="es-CL" sz="2400" u="none" dirty="0">
              <a:solidFill>
                <a:srgbClr val="FF0000"/>
              </a:solidFill>
              <a:latin typeface="Trebuchet MS" pitchFamily="34" charset="0"/>
            </a:endParaRPr>
          </a:p>
          <a:p>
            <a:pPr algn="ctr"/>
            <a:r>
              <a:rPr lang="es-CL" sz="2400" u="none" dirty="0">
                <a:solidFill>
                  <a:schemeClr val="bg2">
                    <a:lumMod val="60000"/>
                    <a:lumOff val="40000"/>
                  </a:schemeClr>
                </a:solidFill>
                <a:latin typeface="Trebuchet MS" pitchFamily="34" charset="0"/>
              </a:rPr>
              <a:t> </a:t>
            </a:r>
          </a:p>
          <a:p>
            <a:pPr algn="ctr"/>
            <a:endParaRPr lang="es-CL" sz="2400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sz="2400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endParaRPr lang="es-CL" u="none" dirty="0">
              <a:solidFill>
                <a:srgbClr val="3333CC"/>
              </a:solidFill>
              <a:latin typeface="Trebuchet MS" pitchFamily="34" charset="0"/>
            </a:endParaRPr>
          </a:p>
          <a:p>
            <a:pPr algn="ctr"/>
            <a:r>
              <a:rPr lang="es-CL" sz="1400" u="none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Domingo Mery</a:t>
            </a:r>
          </a:p>
          <a:p>
            <a:pPr algn="ctr"/>
            <a:endParaRPr lang="es-CL" sz="1200" u="none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es-CL" sz="1200" u="none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Departmento de Ciencia de la Computación</a:t>
            </a:r>
          </a:p>
          <a:p>
            <a:pPr algn="ctr"/>
            <a:r>
              <a:rPr lang="es-CL" sz="1200" u="none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Escuela de Ingeniería</a:t>
            </a:r>
          </a:p>
          <a:p>
            <a:pPr algn="ctr"/>
            <a:r>
              <a:rPr lang="es-CL" sz="1200" u="none" dirty="0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Universidad Católica </a:t>
            </a:r>
            <a:r>
              <a:rPr lang="es-CL" sz="1200" u="none">
                <a:solidFill>
                  <a:schemeClr val="bg1">
                    <a:lumMod val="75000"/>
                  </a:schemeClr>
                </a:solidFill>
                <a:latin typeface="Trebuchet MS" pitchFamily="34" charset="0"/>
              </a:rPr>
              <a:t>de Chile</a:t>
            </a:r>
            <a:endParaRPr lang="es-CL" sz="1200" u="none" dirty="0">
              <a:solidFill>
                <a:schemeClr val="bg1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3" name="Picture 2" descr="Screen Shot 2014-07-28 at 3.3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99" y="932796"/>
            <a:ext cx="2252133" cy="7099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0665" y="1065604"/>
            <a:ext cx="94889" cy="94882"/>
          </a:xfrm>
          <a:prstGeom prst="rect">
            <a:avLst/>
          </a:prstGeom>
          <a:solidFill>
            <a:srgbClr val="FF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6" name="Rectangle 5"/>
          <p:cNvSpPr/>
          <p:nvPr/>
        </p:nvSpPr>
        <p:spPr>
          <a:xfrm>
            <a:off x="3853065" y="1218004"/>
            <a:ext cx="94889" cy="94882"/>
          </a:xfrm>
          <a:prstGeom prst="rect">
            <a:avLst/>
          </a:prstGeom>
          <a:solidFill>
            <a:srgbClr val="FFD3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7" name="Rectangle 6"/>
          <p:cNvSpPr/>
          <p:nvPr/>
        </p:nvSpPr>
        <p:spPr>
          <a:xfrm>
            <a:off x="3618618" y="1370404"/>
            <a:ext cx="94889" cy="94882"/>
          </a:xfrm>
          <a:prstGeom prst="rect">
            <a:avLst/>
          </a:prstGeom>
          <a:solidFill>
            <a:srgbClr val="3366F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8" name="Rectangle 7"/>
          <p:cNvSpPr/>
          <p:nvPr/>
        </p:nvSpPr>
        <p:spPr>
          <a:xfrm>
            <a:off x="4005465" y="990856"/>
            <a:ext cx="94889" cy="9488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9" name="Rectangle 8"/>
          <p:cNvSpPr/>
          <p:nvPr/>
        </p:nvSpPr>
        <p:spPr>
          <a:xfrm>
            <a:off x="3808392" y="1501786"/>
            <a:ext cx="94889" cy="94882"/>
          </a:xfrm>
          <a:prstGeom prst="rect">
            <a:avLst/>
          </a:prstGeom>
          <a:solidFill>
            <a:srgbClr val="00FF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none"/>
          </a:p>
        </p:txBody>
      </p:sp>
      <p:sp>
        <p:nvSpPr>
          <p:cNvPr id="10" name="TextBox 9"/>
          <p:cNvSpPr txBox="1"/>
          <p:nvPr/>
        </p:nvSpPr>
        <p:spPr>
          <a:xfrm>
            <a:off x="1" y="303106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u="none" dirty="0">
                <a:solidFill>
                  <a:srgbClr val="FFFFFF"/>
                </a:solidFill>
                <a:latin typeface="Trebuchet MS"/>
                <a:cs typeface="Trebuchet MS"/>
              </a:rPr>
              <a:t>Transformada de Fourier en 2D</a:t>
            </a:r>
          </a:p>
          <a:p>
            <a:pPr algn="ctr"/>
            <a:endParaRPr lang="es-CL" sz="1000" u="none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algn="ctr"/>
            <a:r>
              <a:rPr lang="es-CL" sz="1000" u="none" dirty="0">
                <a:solidFill>
                  <a:srgbClr val="FFFFFF"/>
                </a:solidFill>
                <a:latin typeface="Trebuchet MS"/>
                <a:cs typeface="Trebuchet MS"/>
              </a:rPr>
              <a:t>[ Capítulo 4 ]</a:t>
            </a:r>
          </a:p>
        </p:txBody>
      </p:sp>
    </p:spTree>
    <p:extLst>
      <p:ext uri="{BB962C8B-B14F-4D97-AF65-F5344CB8AC3E}">
        <p14:creationId xmlns:p14="http://schemas.microsoft.com/office/powerpoint/2010/main" val="20838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1365745" y="2967335"/>
            <a:ext cx="6639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Ahora definimos un espacio de dos frecuencias</a:t>
            </a:r>
          </a:p>
        </p:txBody>
      </p:sp>
    </p:spTree>
    <p:extLst>
      <p:ext uri="{BB962C8B-B14F-4D97-AF65-F5344CB8AC3E}">
        <p14:creationId xmlns:p14="http://schemas.microsoft.com/office/powerpoint/2010/main" val="3679162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963AB3-1C29-3A4D-BFB2-B779B78EBEFE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2D6F2D-3072-D143-BAEB-3FD149077D23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</p:spTree>
    <p:extLst>
      <p:ext uri="{BB962C8B-B14F-4D97-AF65-F5344CB8AC3E}">
        <p14:creationId xmlns:p14="http://schemas.microsoft.com/office/powerpoint/2010/main" val="106824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963AB3-1C29-3A4D-BFB2-B779B78EBEFE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E017EDB-8B80-174C-94E4-0108678CD7DF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AA4AC1E-9BAD-3240-AD9B-199D5A1F4E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96128" y="3707931"/>
            <a:ext cx="2675469" cy="266570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2111E38-31FD-D44E-BCFA-790337867D96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A8DA20-BB99-FF40-ACE6-2F273B88211D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</p:spTree>
    <p:extLst>
      <p:ext uri="{BB962C8B-B14F-4D97-AF65-F5344CB8AC3E}">
        <p14:creationId xmlns:p14="http://schemas.microsoft.com/office/powerpoint/2010/main" val="441281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963AB3-1C29-3A4D-BFB2-B779B78EBEFE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BB365E-27D1-C74F-B921-C2B8E83CA43A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A1AC22E-999B-014D-92F3-BA920F6E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128" y="3694990"/>
            <a:ext cx="2675469" cy="269158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5505AF9-98BC-6640-BD8A-6E1BDA05CFDF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F97B37F-7DB2-9F44-8FB1-741E3C5D7066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</p:spTree>
    <p:extLst>
      <p:ext uri="{BB962C8B-B14F-4D97-AF65-F5344CB8AC3E}">
        <p14:creationId xmlns:p14="http://schemas.microsoft.com/office/powerpoint/2010/main" val="1136880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963AB3-1C29-3A4D-BFB2-B779B78EBEFE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E017EDB-8B80-174C-94E4-0108678CD7DF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AA4AC1E-9BAD-3240-AD9B-199D5A1F4E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96128" y="3717695"/>
            <a:ext cx="2675469" cy="264617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586ECD7-AEC3-8143-B1F7-899BD597F36E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B17E69-B70F-724A-B28B-CEFEC5010897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</p:spTree>
    <p:extLst>
      <p:ext uri="{BB962C8B-B14F-4D97-AF65-F5344CB8AC3E}">
        <p14:creationId xmlns:p14="http://schemas.microsoft.com/office/powerpoint/2010/main" val="3827836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963AB3-1C29-3A4D-BFB2-B779B78EBEFE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E017EDB-8B80-174C-94E4-0108678CD7DF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AA4AC1E-9BAD-3240-AD9B-199D5A1F4E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96128" y="3703048"/>
            <a:ext cx="2675469" cy="267546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F3AC5BD-1C53-9840-AFCC-EB28250F6670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6D55E9-1F9D-B444-A5D8-5D2529D6197C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</p:spTree>
    <p:extLst>
      <p:ext uri="{BB962C8B-B14F-4D97-AF65-F5344CB8AC3E}">
        <p14:creationId xmlns:p14="http://schemas.microsoft.com/office/powerpoint/2010/main" val="1698372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963AB3-1C29-3A4D-BFB2-B779B78EBEFE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10B3A12-C3C4-E540-B0C0-06698CAF85C7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8F372DF-149A-6448-A9A4-DA934B1AE2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96128" y="3724452"/>
            <a:ext cx="2675469" cy="26326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20E2267-44B1-314D-B138-CDB5035F9107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5C0B5F-1F75-DB48-8C8D-BB5DB688A05E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</p:spTree>
    <p:extLst>
      <p:ext uri="{BB962C8B-B14F-4D97-AF65-F5344CB8AC3E}">
        <p14:creationId xmlns:p14="http://schemas.microsoft.com/office/powerpoint/2010/main" val="2235326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963AB3-1C29-3A4D-BFB2-B779B78EBEFE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10B3A12-C3C4-E540-B0C0-06698CAF85C7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8F372DF-149A-6448-A9A4-DA934B1AE2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96128" y="3724282"/>
            <a:ext cx="2675469" cy="263300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8B348FC-1808-5F4B-9028-F61B407EA107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F1CFD6D-C069-8E49-8553-C196B2F3375E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</p:spTree>
    <p:extLst>
      <p:ext uri="{BB962C8B-B14F-4D97-AF65-F5344CB8AC3E}">
        <p14:creationId xmlns:p14="http://schemas.microsoft.com/office/powerpoint/2010/main" val="285150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BB365E-27D1-C74F-B921-C2B8E83CA43A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8105C53-0175-F84C-AFD4-2414725FD753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E66C0D6-0FD5-B347-B404-7BFC29EB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378" y="3704292"/>
            <a:ext cx="2722720" cy="268228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945CCA7-CA36-764D-B7EB-07B3E3136A6D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066CC7F-BC90-5845-8C23-EA9D9DD9FB34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</p:spTree>
    <p:extLst>
      <p:ext uri="{BB962C8B-B14F-4D97-AF65-F5344CB8AC3E}">
        <p14:creationId xmlns:p14="http://schemas.microsoft.com/office/powerpoint/2010/main" val="3188830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963AB3-1C29-3A4D-BFB2-B779B78EBEFE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10B3A12-C3C4-E540-B0C0-06698CAF85C7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8F372DF-149A-6448-A9A4-DA934B1AE2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01010" y="3707931"/>
            <a:ext cx="2665704" cy="266570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8C90591-8F05-EA47-9C66-790A2EE77CDD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6F60C9-9273-6F46-8FBD-5CE198A84D9D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</p:spTree>
    <p:extLst>
      <p:ext uri="{BB962C8B-B14F-4D97-AF65-F5344CB8AC3E}">
        <p14:creationId xmlns:p14="http://schemas.microsoft.com/office/powerpoint/2010/main" val="1888389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Line 2"/>
          <p:cNvSpPr>
            <a:spLocks noChangeShapeType="1"/>
          </p:cNvSpPr>
          <p:nvPr/>
        </p:nvSpPr>
        <p:spPr bwMode="auto">
          <a:xfrm>
            <a:off x="4732338" y="4337050"/>
            <a:ext cx="34051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07" name="Line 3"/>
          <p:cNvSpPr>
            <a:spLocks noChangeShapeType="1"/>
          </p:cNvSpPr>
          <p:nvPr/>
        </p:nvSpPr>
        <p:spPr bwMode="auto">
          <a:xfrm flipV="1">
            <a:off x="4889500" y="1665288"/>
            <a:ext cx="0" cy="282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>
            <a:off x="543560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>
            <a:off x="601345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13" name="Line 9"/>
          <p:cNvSpPr>
            <a:spLocks noChangeShapeType="1"/>
          </p:cNvSpPr>
          <p:nvPr/>
        </p:nvSpPr>
        <p:spPr bwMode="auto">
          <a:xfrm>
            <a:off x="659130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>
            <a:off x="7169150" y="4276725"/>
            <a:ext cx="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7793038" y="4381500"/>
            <a:ext cx="11795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>
                <a:latin typeface="Trebuchet MS" charset="0"/>
              </a:rPr>
              <a:t>Frecuencia</a:t>
            </a:r>
            <a:endParaRPr lang="es-ES" sz="1600">
              <a:latin typeface="Trebuchet MS" charset="0"/>
            </a:endParaRPr>
          </a:p>
        </p:txBody>
      </p:sp>
      <p:sp>
        <p:nvSpPr>
          <p:cNvPr id="21517" name="Text Box 13"/>
          <p:cNvSpPr txBox="1">
            <a:spLocks noChangeArrowheads="1"/>
          </p:cNvSpPr>
          <p:nvPr/>
        </p:nvSpPr>
        <p:spPr bwMode="auto">
          <a:xfrm>
            <a:off x="4582230" y="1193800"/>
            <a:ext cx="5950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 dirty="0">
                <a:latin typeface="Trebuchet MS" charset="0"/>
              </a:rPr>
              <a:t>F(w)</a:t>
            </a:r>
            <a:endParaRPr lang="es-ES" sz="1600" dirty="0">
              <a:latin typeface="Trebuchet MS" charset="0"/>
            </a:endParaRPr>
          </a:p>
        </p:txBody>
      </p:sp>
      <p:sp>
        <p:nvSpPr>
          <p:cNvPr id="21518" name="Text Box 14"/>
          <p:cNvSpPr txBox="1">
            <a:spLocks noChangeArrowheads="1"/>
          </p:cNvSpPr>
          <p:nvPr/>
        </p:nvSpPr>
        <p:spPr bwMode="auto">
          <a:xfrm>
            <a:off x="5270500" y="26146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19" name="Text Box 15"/>
          <p:cNvSpPr txBox="1">
            <a:spLocks noChangeArrowheads="1"/>
          </p:cNvSpPr>
          <p:nvPr/>
        </p:nvSpPr>
        <p:spPr bwMode="auto">
          <a:xfrm>
            <a:off x="5829300" y="18526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20" name="Text Box 16"/>
          <p:cNvSpPr txBox="1">
            <a:spLocks noChangeArrowheads="1"/>
          </p:cNvSpPr>
          <p:nvPr/>
        </p:nvSpPr>
        <p:spPr bwMode="auto">
          <a:xfrm>
            <a:off x="6426200" y="20685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21" name="Text Box 17"/>
          <p:cNvSpPr txBox="1">
            <a:spLocks noChangeArrowheads="1"/>
          </p:cNvSpPr>
          <p:nvPr/>
        </p:nvSpPr>
        <p:spPr bwMode="auto">
          <a:xfrm>
            <a:off x="6999288" y="2817813"/>
            <a:ext cx="3841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</a:rPr>
              <a:t>F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22" name="Line 18"/>
          <p:cNvSpPr>
            <a:spLocks noChangeShapeType="1"/>
          </p:cNvSpPr>
          <p:nvPr/>
        </p:nvSpPr>
        <p:spPr bwMode="auto">
          <a:xfrm flipV="1">
            <a:off x="5426075" y="3040063"/>
            <a:ext cx="0" cy="1282700"/>
          </a:xfrm>
          <a:prstGeom prst="line">
            <a:avLst/>
          </a:prstGeom>
          <a:noFill/>
          <a:ln w="76200">
            <a:solidFill>
              <a:srgbClr val="00FFFF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23" name="Line 19"/>
          <p:cNvSpPr>
            <a:spLocks noChangeShapeType="1"/>
          </p:cNvSpPr>
          <p:nvPr/>
        </p:nvSpPr>
        <p:spPr bwMode="auto">
          <a:xfrm flipH="1" flipV="1">
            <a:off x="5986463" y="2359025"/>
            <a:ext cx="11112" cy="197326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24" name="Line 20"/>
          <p:cNvSpPr>
            <a:spLocks noChangeShapeType="1"/>
          </p:cNvSpPr>
          <p:nvPr/>
        </p:nvSpPr>
        <p:spPr bwMode="auto">
          <a:xfrm flipH="1" flipV="1">
            <a:off x="6570663" y="2563813"/>
            <a:ext cx="11112" cy="177165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25" name="Line 21"/>
          <p:cNvSpPr>
            <a:spLocks noChangeShapeType="1"/>
          </p:cNvSpPr>
          <p:nvPr/>
        </p:nvSpPr>
        <p:spPr bwMode="auto">
          <a:xfrm flipV="1">
            <a:off x="7158038" y="3206750"/>
            <a:ext cx="1587" cy="1122363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21570" name="Text Box 66"/>
          <p:cNvSpPr txBox="1">
            <a:spLocks noChangeArrowheads="1"/>
          </p:cNvSpPr>
          <p:nvPr/>
        </p:nvSpPr>
        <p:spPr bwMode="auto">
          <a:xfrm>
            <a:off x="5270500" y="4389438"/>
            <a:ext cx="4206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latin typeface="Trebuchet MS" charset="0"/>
                <a:sym typeface="Symbol" charset="2"/>
              </a:rPr>
              <a:t></a:t>
            </a:r>
            <a:r>
              <a:rPr lang="es-CL" baseline="-25000">
                <a:latin typeface="Trebuchet MS" charset="0"/>
              </a:rPr>
              <a:t>1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71" name="Text Box 67"/>
          <p:cNvSpPr txBox="1">
            <a:spLocks noChangeArrowheads="1"/>
          </p:cNvSpPr>
          <p:nvPr/>
        </p:nvSpPr>
        <p:spPr bwMode="auto">
          <a:xfrm>
            <a:off x="5829300" y="43894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2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72" name="Text Box 68"/>
          <p:cNvSpPr txBox="1">
            <a:spLocks noChangeArrowheads="1"/>
          </p:cNvSpPr>
          <p:nvPr/>
        </p:nvSpPr>
        <p:spPr bwMode="auto">
          <a:xfrm>
            <a:off x="6426200" y="4389438"/>
            <a:ext cx="484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3</a:t>
            </a:r>
            <a:endParaRPr lang="es-ES" baseline="-25000">
              <a:latin typeface="Trebuchet MS" charset="0"/>
            </a:endParaRPr>
          </a:p>
        </p:txBody>
      </p:sp>
      <p:sp>
        <p:nvSpPr>
          <p:cNvPr id="21573" name="Text Box 69"/>
          <p:cNvSpPr txBox="1">
            <a:spLocks noChangeArrowheads="1"/>
          </p:cNvSpPr>
          <p:nvPr/>
        </p:nvSpPr>
        <p:spPr bwMode="auto">
          <a:xfrm>
            <a:off x="6999288" y="4389438"/>
            <a:ext cx="4841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>
                <a:sym typeface="Symbol" charset="2"/>
              </a:rPr>
              <a:t></a:t>
            </a:r>
            <a:r>
              <a:rPr lang="es-CL"/>
              <a:t> </a:t>
            </a:r>
            <a:r>
              <a:rPr lang="es-CL" baseline="-25000">
                <a:latin typeface="Trebuchet MS" charset="0"/>
              </a:rPr>
              <a:t>4</a:t>
            </a:r>
            <a:endParaRPr lang="es-ES" baseline="-25000">
              <a:latin typeface="Trebuchet MS" charset="0"/>
            </a:endParaRPr>
          </a:p>
        </p:txBody>
      </p:sp>
      <p:sp>
        <p:nvSpPr>
          <p:cNvPr id="31" name="Text Box 35">
            <a:extLst>
              <a:ext uri="{FF2B5EF4-FFF2-40B4-BE49-F238E27FC236}">
                <a16:creationId xmlns:a16="http://schemas.microsoft.com/office/drawing/2014/main" id="{F561BCED-B524-E34B-B5AC-A2885F6F2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225" y="5262563"/>
            <a:ext cx="69445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dirty="0">
                <a:latin typeface="Trebuchet MS" charset="0"/>
              </a:rPr>
              <a:t>       Señal </a:t>
            </a:r>
            <a:r>
              <a:rPr lang="es-CL" i="1" dirty="0">
                <a:latin typeface="Trebuchet MS" charset="0"/>
              </a:rPr>
              <a:t>f</a:t>
            </a:r>
            <a:r>
              <a:rPr lang="es-CL" dirty="0">
                <a:latin typeface="Trebuchet MS" charset="0"/>
              </a:rPr>
              <a:t>(</a:t>
            </a:r>
            <a:r>
              <a:rPr lang="es-CL" i="1" dirty="0">
                <a:latin typeface="Trebuchet MS" charset="0"/>
              </a:rPr>
              <a:t>t</a:t>
            </a:r>
            <a:r>
              <a:rPr lang="es-CL" dirty="0">
                <a:latin typeface="Trebuchet MS" charset="0"/>
              </a:rPr>
              <a:t>)                                      Espectro de la señal  </a:t>
            </a:r>
            <a:r>
              <a:rPr lang="es-CL" i="1" dirty="0">
                <a:latin typeface="Trebuchet MS" charset="0"/>
              </a:rPr>
              <a:t>F</a:t>
            </a:r>
            <a:r>
              <a:rPr lang="es-CL" dirty="0">
                <a:latin typeface="Trebuchet MS" charset="0"/>
              </a:rPr>
              <a:t>(</a:t>
            </a:r>
            <a:r>
              <a:rPr lang="es-CL" dirty="0">
                <a:latin typeface="Trebuchet MS" charset="0"/>
                <a:sym typeface="Symbol" charset="2"/>
              </a:rPr>
              <a:t>w)</a:t>
            </a:r>
          </a:p>
        </p:txBody>
      </p:sp>
      <p:sp>
        <p:nvSpPr>
          <p:cNvPr id="32" name="Text Box 65">
            <a:extLst>
              <a:ext uri="{FF2B5EF4-FFF2-40B4-BE49-F238E27FC236}">
                <a16:creationId xmlns:a16="http://schemas.microsoft.com/office/drawing/2014/main" id="{CD6457CE-D296-5F40-89D4-B808C609E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0" y="5845175"/>
            <a:ext cx="19720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i="1" dirty="0">
                <a:latin typeface="Trebuchet MS" charset="0"/>
              </a:rPr>
              <a:t>f</a:t>
            </a:r>
            <a:r>
              <a:rPr lang="es-CL" dirty="0">
                <a:latin typeface="Trebuchet MS" charset="0"/>
              </a:rPr>
              <a:t>(</a:t>
            </a:r>
            <a:r>
              <a:rPr lang="es-CL" i="1" dirty="0">
                <a:latin typeface="Trebuchet MS" charset="0"/>
              </a:rPr>
              <a:t>t</a:t>
            </a:r>
            <a:r>
              <a:rPr lang="es-CL" dirty="0">
                <a:latin typeface="Trebuchet MS" charset="0"/>
              </a:rPr>
              <a:t>)              </a:t>
            </a:r>
            <a:r>
              <a:rPr lang="es-CL" i="1" dirty="0">
                <a:latin typeface="Trebuchet MS" charset="0"/>
              </a:rPr>
              <a:t>F</a:t>
            </a:r>
            <a:r>
              <a:rPr lang="es-CL" dirty="0">
                <a:latin typeface="Trebuchet MS" charset="0"/>
              </a:rPr>
              <a:t>(</a:t>
            </a:r>
            <a:r>
              <a:rPr lang="es-CL" dirty="0">
                <a:latin typeface="Trebuchet MS" charset="0"/>
                <a:sym typeface="Symbol" charset="2"/>
              </a:rPr>
              <a:t>w)</a:t>
            </a:r>
          </a:p>
        </p:txBody>
      </p:sp>
      <p:sp>
        <p:nvSpPr>
          <p:cNvPr id="33" name="Oval 66">
            <a:extLst>
              <a:ext uri="{FF2B5EF4-FFF2-40B4-BE49-F238E27FC236}">
                <a16:creationId xmlns:a16="http://schemas.microsoft.com/office/drawing/2014/main" id="{E3221BBA-0CE9-E84C-A889-2B8938697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5999163"/>
            <a:ext cx="88900" cy="968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34" name="Oval 67">
            <a:extLst>
              <a:ext uri="{FF2B5EF4-FFF2-40B4-BE49-F238E27FC236}">
                <a16:creationId xmlns:a16="http://schemas.microsoft.com/office/drawing/2014/main" id="{3EC7E8D6-61E7-2346-BEEB-1EC6F37ED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5900" y="5999163"/>
            <a:ext cx="88900" cy="968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35" name="Line 68">
            <a:extLst>
              <a:ext uri="{FF2B5EF4-FFF2-40B4-BE49-F238E27FC236}">
                <a16:creationId xmlns:a16="http://schemas.microsoft.com/office/drawing/2014/main" id="{FC93122E-68FD-074E-9990-DDA5082150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1888" y="6046788"/>
            <a:ext cx="3556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grpSp>
        <p:nvGrpSpPr>
          <p:cNvPr id="49" name="Group 2">
            <a:extLst>
              <a:ext uri="{FF2B5EF4-FFF2-40B4-BE49-F238E27FC236}">
                <a16:creationId xmlns:a16="http://schemas.microsoft.com/office/drawing/2014/main" id="{7E9E51CE-76B3-1944-AD7D-E0F1C2B2DD71}"/>
              </a:ext>
            </a:extLst>
          </p:cNvPr>
          <p:cNvGrpSpPr>
            <a:grpSpLocks/>
          </p:cNvGrpSpPr>
          <p:nvPr/>
        </p:nvGrpSpPr>
        <p:grpSpPr bwMode="auto">
          <a:xfrm>
            <a:off x="846475" y="1954213"/>
            <a:ext cx="2305050" cy="2813050"/>
            <a:chOff x="597" y="454"/>
            <a:chExt cx="4764" cy="3222"/>
          </a:xfrm>
        </p:grpSpPr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3FBD2A6A-8B9B-9242-BE5E-C16AD3EE1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" y="454"/>
              <a:ext cx="704" cy="1911"/>
            </a:xfrm>
            <a:custGeom>
              <a:avLst/>
              <a:gdLst/>
              <a:ahLst/>
              <a:cxnLst>
                <a:cxn ang="0">
                  <a:pos x="8" y="1351"/>
                </a:cxn>
                <a:cxn ang="0">
                  <a:pos x="24" y="1104"/>
                </a:cxn>
                <a:cxn ang="0">
                  <a:pos x="40" y="864"/>
                </a:cxn>
                <a:cxn ang="0">
                  <a:pos x="56" y="648"/>
                </a:cxn>
                <a:cxn ang="0">
                  <a:pos x="64" y="456"/>
                </a:cxn>
                <a:cxn ang="0">
                  <a:pos x="80" y="288"/>
                </a:cxn>
                <a:cxn ang="0">
                  <a:pos x="96" y="160"/>
                </a:cxn>
                <a:cxn ang="0">
                  <a:pos x="112" y="72"/>
                </a:cxn>
                <a:cxn ang="0">
                  <a:pos x="136" y="8"/>
                </a:cxn>
                <a:cxn ang="0">
                  <a:pos x="152" y="16"/>
                </a:cxn>
                <a:cxn ang="0">
                  <a:pos x="160" y="56"/>
                </a:cxn>
                <a:cxn ang="0">
                  <a:pos x="176" y="136"/>
                </a:cxn>
                <a:cxn ang="0">
                  <a:pos x="192" y="232"/>
                </a:cxn>
                <a:cxn ang="0">
                  <a:pos x="208" y="360"/>
                </a:cxn>
                <a:cxn ang="0">
                  <a:pos x="216" y="504"/>
                </a:cxn>
                <a:cxn ang="0">
                  <a:pos x="232" y="664"/>
                </a:cxn>
                <a:cxn ang="0">
                  <a:pos x="248" y="824"/>
                </a:cxn>
                <a:cxn ang="0">
                  <a:pos x="264" y="984"/>
                </a:cxn>
                <a:cxn ang="0">
                  <a:pos x="280" y="1143"/>
                </a:cxn>
                <a:cxn ang="0">
                  <a:pos x="288" y="1295"/>
                </a:cxn>
                <a:cxn ang="0">
                  <a:pos x="304" y="1431"/>
                </a:cxn>
                <a:cxn ang="0">
                  <a:pos x="320" y="1551"/>
                </a:cxn>
                <a:cxn ang="0">
                  <a:pos x="336" y="1655"/>
                </a:cxn>
                <a:cxn ang="0">
                  <a:pos x="352" y="1743"/>
                </a:cxn>
                <a:cxn ang="0">
                  <a:pos x="360" y="1807"/>
                </a:cxn>
                <a:cxn ang="0">
                  <a:pos x="376" y="1863"/>
                </a:cxn>
                <a:cxn ang="0">
                  <a:pos x="392" y="1887"/>
                </a:cxn>
                <a:cxn ang="0">
                  <a:pos x="408" y="1911"/>
                </a:cxn>
                <a:cxn ang="0">
                  <a:pos x="432" y="1903"/>
                </a:cxn>
                <a:cxn ang="0">
                  <a:pos x="448" y="1887"/>
                </a:cxn>
                <a:cxn ang="0">
                  <a:pos x="464" y="1863"/>
                </a:cxn>
                <a:cxn ang="0">
                  <a:pos x="480" y="1839"/>
                </a:cxn>
                <a:cxn ang="0">
                  <a:pos x="488" y="1815"/>
                </a:cxn>
                <a:cxn ang="0">
                  <a:pos x="520" y="1783"/>
                </a:cxn>
                <a:cxn ang="0">
                  <a:pos x="536" y="1767"/>
                </a:cxn>
                <a:cxn ang="0">
                  <a:pos x="544" y="1759"/>
                </a:cxn>
                <a:cxn ang="0">
                  <a:pos x="568" y="1759"/>
                </a:cxn>
                <a:cxn ang="0">
                  <a:pos x="592" y="1767"/>
                </a:cxn>
                <a:cxn ang="0">
                  <a:pos x="616" y="1783"/>
                </a:cxn>
                <a:cxn ang="0">
                  <a:pos x="640" y="1799"/>
                </a:cxn>
                <a:cxn ang="0">
                  <a:pos x="664" y="1799"/>
                </a:cxn>
                <a:cxn ang="0">
                  <a:pos x="688" y="1799"/>
                </a:cxn>
              </a:cxnLst>
              <a:rect l="0" t="0" r="r" b="b"/>
              <a:pathLst>
                <a:path w="704" h="1911">
                  <a:moveTo>
                    <a:pt x="0" y="1527"/>
                  </a:moveTo>
                  <a:lnTo>
                    <a:pt x="8" y="1439"/>
                  </a:lnTo>
                  <a:lnTo>
                    <a:pt x="8" y="1351"/>
                  </a:lnTo>
                  <a:lnTo>
                    <a:pt x="16" y="1263"/>
                  </a:lnTo>
                  <a:lnTo>
                    <a:pt x="16" y="1183"/>
                  </a:lnTo>
                  <a:lnTo>
                    <a:pt x="24" y="1104"/>
                  </a:lnTo>
                  <a:lnTo>
                    <a:pt x="32" y="1016"/>
                  </a:lnTo>
                  <a:lnTo>
                    <a:pt x="32" y="936"/>
                  </a:lnTo>
                  <a:lnTo>
                    <a:pt x="40" y="864"/>
                  </a:lnTo>
                  <a:lnTo>
                    <a:pt x="40" y="784"/>
                  </a:lnTo>
                  <a:lnTo>
                    <a:pt x="48" y="712"/>
                  </a:lnTo>
                  <a:lnTo>
                    <a:pt x="56" y="648"/>
                  </a:lnTo>
                  <a:lnTo>
                    <a:pt x="56" y="576"/>
                  </a:lnTo>
                  <a:lnTo>
                    <a:pt x="64" y="512"/>
                  </a:lnTo>
                  <a:lnTo>
                    <a:pt x="64" y="456"/>
                  </a:lnTo>
                  <a:lnTo>
                    <a:pt x="72" y="392"/>
                  </a:lnTo>
                  <a:lnTo>
                    <a:pt x="80" y="344"/>
                  </a:lnTo>
                  <a:lnTo>
                    <a:pt x="80" y="288"/>
                  </a:lnTo>
                  <a:lnTo>
                    <a:pt x="88" y="248"/>
                  </a:lnTo>
                  <a:lnTo>
                    <a:pt x="88" y="200"/>
                  </a:lnTo>
                  <a:lnTo>
                    <a:pt x="96" y="160"/>
                  </a:lnTo>
                  <a:lnTo>
                    <a:pt x="104" y="128"/>
                  </a:lnTo>
                  <a:lnTo>
                    <a:pt x="104" y="96"/>
                  </a:lnTo>
                  <a:lnTo>
                    <a:pt x="112" y="72"/>
                  </a:lnTo>
                  <a:lnTo>
                    <a:pt x="112" y="48"/>
                  </a:lnTo>
                  <a:lnTo>
                    <a:pt x="120" y="32"/>
                  </a:lnTo>
                  <a:lnTo>
                    <a:pt x="136" y="8"/>
                  </a:lnTo>
                  <a:lnTo>
                    <a:pt x="136" y="0"/>
                  </a:lnTo>
                  <a:lnTo>
                    <a:pt x="144" y="8"/>
                  </a:lnTo>
                  <a:lnTo>
                    <a:pt x="152" y="16"/>
                  </a:lnTo>
                  <a:lnTo>
                    <a:pt x="152" y="24"/>
                  </a:lnTo>
                  <a:lnTo>
                    <a:pt x="160" y="40"/>
                  </a:lnTo>
                  <a:lnTo>
                    <a:pt x="160" y="56"/>
                  </a:lnTo>
                  <a:lnTo>
                    <a:pt x="168" y="80"/>
                  </a:lnTo>
                  <a:lnTo>
                    <a:pt x="176" y="104"/>
                  </a:lnTo>
                  <a:lnTo>
                    <a:pt x="176" y="136"/>
                  </a:lnTo>
                  <a:lnTo>
                    <a:pt x="184" y="168"/>
                  </a:lnTo>
                  <a:lnTo>
                    <a:pt x="184" y="200"/>
                  </a:lnTo>
                  <a:lnTo>
                    <a:pt x="192" y="232"/>
                  </a:lnTo>
                  <a:lnTo>
                    <a:pt x="192" y="272"/>
                  </a:lnTo>
                  <a:lnTo>
                    <a:pt x="200" y="320"/>
                  </a:lnTo>
                  <a:lnTo>
                    <a:pt x="208" y="360"/>
                  </a:lnTo>
                  <a:lnTo>
                    <a:pt x="208" y="408"/>
                  </a:lnTo>
                  <a:lnTo>
                    <a:pt x="216" y="456"/>
                  </a:lnTo>
                  <a:lnTo>
                    <a:pt x="216" y="504"/>
                  </a:lnTo>
                  <a:lnTo>
                    <a:pt x="224" y="552"/>
                  </a:lnTo>
                  <a:lnTo>
                    <a:pt x="232" y="608"/>
                  </a:lnTo>
                  <a:lnTo>
                    <a:pt x="232" y="664"/>
                  </a:lnTo>
                  <a:lnTo>
                    <a:pt x="240" y="712"/>
                  </a:lnTo>
                  <a:lnTo>
                    <a:pt x="240" y="768"/>
                  </a:lnTo>
                  <a:lnTo>
                    <a:pt x="248" y="824"/>
                  </a:lnTo>
                  <a:lnTo>
                    <a:pt x="256" y="880"/>
                  </a:lnTo>
                  <a:lnTo>
                    <a:pt x="256" y="928"/>
                  </a:lnTo>
                  <a:lnTo>
                    <a:pt x="264" y="984"/>
                  </a:lnTo>
                  <a:lnTo>
                    <a:pt x="264" y="1040"/>
                  </a:lnTo>
                  <a:lnTo>
                    <a:pt x="272" y="1088"/>
                  </a:lnTo>
                  <a:lnTo>
                    <a:pt x="280" y="1143"/>
                  </a:lnTo>
                  <a:lnTo>
                    <a:pt x="280" y="1191"/>
                  </a:lnTo>
                  <a:lnTo>
                    <a:pt x="288" y="1247"/>
                  </a:lnTo>
                  <a:lnTo>
                    <a:pt x="288" y="1295"/>
                  </a:lnTo>
                  <a:lnTo>
                    <a:pt x="296" y="1343"/>
                  </a:lnTo>
                  <a:lnTo>
                    <a:pt x="304" y="1383"/>
                  </a:lnTo>
                  <a:lnTo>
                    <a:pt x="304" y="1431"/>
                  </a:lnTo>
                  <a:lnTo>
                    <a:pt x="312" y="1471"/>
                  </a:lnTo>
                  <a:lnTo>
                    <a:pt x="312" y="1511"/>
                  </a:lnTo>
                  <a:lnTo>
                    <a:pt x="320" y="1551"/>
                  </a:lnTo>
                  <a:lnTo>
                    <a:pt x="328" y="1591"/>
                  </a:lnTo>
                  <a:lnTo>
                    <a:pt x="328" y="1623"/>
                  </a:lnTo>
                  <a:lnTo>
                    <a:pt x="336" y="1655"/>
                  </a:lnTo>
                  <a:lnTo>
                    <a:pt x="336" y="1687"/>
                  </a:lnTo>
                  <a:lnTo>
                    <a:pt x="344" y="1719"/>
                  </a:lnTo>
                  <a:lnTo>
                    <a:pt x="352" y="1743"/>
                  </a:lnTo>
                  <a:lnTo>
                    <a:pt x="352" y="1767"/>
                  </a:lnTo>
                  <a:lnTo>
                    <a:pt x="360" y="1791"/>
                  </a:lnTo>
                  <a:lnTo>
                    <a:pt x="360" y="1807"/>
                  </a:lnTo>
                  <a:lnTo>
                    <a:pt x="368" y="1831"/>
                  </a:lnTo>
                  <a:lnTo>
                    <a:pt x="376" y="1847"/>
                  </a:lnTo>
                  <a:lnTo>
                    <a:pt x="376" y="1863"/>
                  </a:lnTo>
                  <a:lnTo>
                    <a:pt x="384" y="1871"/>
                  </a:lnTo>
                  <a:lnTo>
                    <a:pt x="384" y="1879"/>
                  </a:lnTo>
                  <a:lnTo>
                    <a:pt x="392" y="1887"/>
                  </a:lnTo>
                  <a:lnTo>
                    <a:pt x="392" y="1895"/>
                  </a:lnTo>
                  <a:lnTo>
                    <a:pt x="400" y="1903"/>
                  </a:lnTo>
                  <a:lnTo>
                    <a:pt x="408" y="1911"/>
                  </a:lnTo>
                  <a:lnTo>
                    <a:pt x="416" y="1911"/>
                  </a:lnTo>
                  <a:lnTo>
                    <a:pt x="424" y="1903"/>
                  </a:lnTo>
                  <a:lnTo>
                    <a:pt x="432" y="1903"/>
                  </a:lnTo>
                  <a:lnTo>
                    <a:pt x="448" y="1887"/>
                  </a:lnTo>
                  <a:lnTo>
                    <a:pt x="440" y="1887"/>
                  </a:lnTo>
                  <a:lnTo>
                    <a:pt x="448" y="1887"/>
                  </a:lnTo>
                  <a:lnTo>
                    <a:pt x="456" y="1879"/>
                  </a:lnTo>
                  <a:lnTo>
                    <a:pt x="456" y="1871"/>
                  </a:lnTo>
                  <a:lnTo>
                    <a:pt x="464" y="1863"/>
                  </a:lnTo>
                  <a:lnTo>
                    <a:pt x="464" y="1855"/>
                  </a:lnTo>
                  <a:lnTo>
                    <a:pt x="472" y="1847"/>
                  </a:lnTo>
                  <a:lnTo>
                    <a:pt x="480" y="1839"/>
                  </a:lnTo>
                  <a:lnTo>
                    <a:pt x="480" y="1831"/>
                  </a:lnTo>
                  <a:lnTo>
                    <a:pt x="488" y="1823"/>
                  </a:lnTo>
                  <a:lnTo>
                    <a:pt x="488" y="1815"/>
                  </a:lnTo>
                  <a:lnTo>
                    <a:pt x="496" y="1807"/>
                  </a:lnTo>
                  <a:lnTo>
                    <a:pt x="504" y="1799"/>
                  </a:lnTo>
                  <a:lnTo>
                    <a:pt x="520" y="1783"/>
                  </a:lnTo>
                  <a:lnTo>
                    <a:pt x="512" y="1783"/>
                  </a:lnTo>
                  <a:lnTo>
                    <a:pt x="520" y="1783"/>
                  </a:lnTo>
                  <a:lnTo>
                    <a:pt x="536" y="1767"/>
                  </a:lnTo>
                  <a:lnTo>
                    <a:pt x="528" y="1767"/>
                  </a:lnTo>
                  <a:lnTo>
                    <a:pt x="536" y="1767"/>
                  </a:lnTo>
                  <a:lnTo>
                    <a:pt x="544" y="1759"/>
                  </a:lnTo>
                  <a:lnTo>
                    <a:pt x="552" y="1759"/>
                  </a:lnTo>
                  <a:lnTo>
                    <a:pt x="560" y="1759"/>
                  </a:lnTo>
                  <a:lnTo>
                    <a:pt x="568" y="1759"/>
                  </a:lnTo>
                  <a:lnTo>
                    <a:pt x="576" y="1759"/>
                  </a:lnTo>
                  <a:lnTo>
                    <a:pt x="584" y="1759"/>
                  </a:lnTo>
                  <a:lnTo>
                    <a:pt x="592" y="1767"/>
                  </a:lnTo>
                  <a:lnTo>
                    <a:pt x="600" y="1767"/>
                  </a:lnTo>
                  <a:lnTo>
                    <a:pt x="608" y="1775"/>
                  </a:lnTo>
                  <a:lnTo>
                    <a:pt x="616" y="1783"/>
                  </a:lnTo>
                  <a:lnTo>
                    <a:pt x="624" y="1783"/>
                  </a:lnTo>
                  <a:lnTo>
                    <a:pt x="632" y="1791"/>
                  </a:lnTo>
                  <a:lnTo>
                    <a:pt x="640" y="1799"/>
                  </a:lnTo>
                  <a:lnTo>
                    <a:pt x="648" y="1799"/>
                  </a:lnTo>
                  <a:lnTo>
                    <a:pt x="656" y="1799"/>
                  </a:lnTo>
                  <a:lnTo>
                    <a:pt x="664" y="1799"/>
                  </a:lnTo>
                  <a:lnTo>
                    <a:pt x="672" y="1799"/>
                  </a:lnTo>
                  <a:lnTo>
                    <a:pt x="680" y="1799"/>
                  </a:lnTo>
                  <a:lnTo>
                    <a:pt x="688" y="1799"/>
                  </a:lnTo>
                  <a:lnTo>
                    <a:pt x="696" y="1791"/>
                  </a:lnTo>
                  <a:lnTo>
                    <a:pt x="704" y="1783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51" name="Freeform 4">
              <a:extLst>
                <a:ext uri="{FF2B5EF4-FFF2-40B4-BE49-F238E27FC236}">
                  <a16:creationId xmlns:a16="http://schemas.microsoft.com/office/drawing/2014/main" id="{041E7E09-4AE6-A14C-913D-F76E17901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" y="1765"/>
              <a:ext cx="721" cy="1879"/>
            </a:xfrm>
            <a:custGeom>
              <a:avLst/>
              <a:gdLst/>
              <a:ahLst/>
              <a:cxnLst>
                <a:cxn ang="0">
                  <a:pos x="16" y="456"/>
                </a:cxn>
                <a:cxn ang="0">
                  <a:pos x="33" y="432"/>
                </a:cxn>
                <a:cxn ang="0">
                  <a:pos x="49" y="400"/>
                </a:cxn>
                <a:cxn ang="0">
                  <a:pos x="57" y="368"/>
                </a:cxn>
                <a:cxn ang="0">
                  <a:pos x="73" y="336"/>
                </a:cxn>
                <a:cxn ang="0">
                  <a:pos x="89" y="296"/>
                </a:cxn>
                <a:cxn ang="0">
                  <a:pos x="105" y="256"/>
                </a:cxn>
                <a:cxn ang="0">
                  <a:pos x="113" y="224"/>
                </a:cxn>
                <a:cxn ang="0">
                  <a:pos x="129" y="192"/>
                </a:cxn>
                <a:cxn ang="0">
                  <a:pos x="145" y="160"/>
                </a:cxn>
                <a:cxn ang="0">
                  <a:pos x="161" y="136"/>
                </a:cxn>
                <a:cxn ang="0">
                  <a:pos x="185" y="112"/>
                </a:cxn>
                <a:cxn ang="0">
                  <a:pos x="209" y="112"/>
                </a:cxn>
                <a:cxn ang="0">
                  <a:pos x="233" y="112"/>
                </a:cxn>
                <a:cxn ang="0">
                  <a:pos x="257" y="128"/>
                </a:cxn>
                <a:cxn ang="0">
                  <a:pos x="281" y="144"/>
                </a:cxn>
                <a:cxn ang="0">
                  <a:pos x="305" y="152"/>
                </a:cxn>
                <a:cxn ang="0">
                  <a:pos x="329" y="152"/>
                </a:cxn>
                <a:cxn ang="0">
                  <a:pos x="353" y="136"/>
                </a:cxn>
                <a:cxn ang="0">
                  <a:pos x="369" y="120"/>
                </a:cxn>
                <a:cxn ang="0">
                  <a:pos x="385" y="96"/>
                </a:cxn>
                <a:cxn ang="0">
                  <a:pos x="401" y="72"/>
                </a:cxn>
                <a:cxn ang="0">
                  <a:pos x="409" y="48"/>
                </a:cxn>
                <a:cxn ang="0">
                  <a:pos x="441" y="16"/>
                </a:cxn>
                <a:cxn ang="0">
                  <a:pos x="457" y="0"/>
                </a:cxn>
                <a:cxn ang="0">
                  <a:pos x="481" y="16"/>
                </a:cxn>
                <a:cxn ang="0">
                  <a:pos x="497" y="48"/>
                </a:cxn>
                <a:cxn ang="0">
                  <a:pos x="513" y="96"/>
                </a:cxn>
                <a:cxn ang="0">
                  <a:pos x="529" y="160"/>
                </a:cxn>
                <a:cxn ang="0">
                  <a:pos x="537" y="240"/>
                </a:cxn>
                <a:cxn ang="0">
                  <a:pos x="553" y="344"/>
                </a:cxn>
                <a:cxn ang="0">
                  <a:pos x="569" y="464"/>
                </a:cxn>
                <a:cxn ang="0">
                  <a:pos x="585" y="600"/>
                </a:cxn>
                <a:cxn ang="0">
                  <a:pos x="601" y="752"/>
                </a:cxn>
                <a:cxn ang="0">
                  <a:pos x="609" y="912"/>
                </a:cxn>
                <a:cxn ang="0">
                  <a:pos x="625" y="1071"/>
                </a:cxn>
                <a:cxn ang="0">
                  <a:pos x="641" y="1231"/>
                </a:cxn>
                <a:cxn ang="0">
                  <a:pos x="657" y="1391"/>
                </a:cxn>
                <a:cxn ang="0">
                  <a:pos x="665" y="1535"/>
                </a:cxn>
                <a:cxn ang="0">
                  <a:pos x="681" y="1663"/>
                </a:cxn>
                <a:cxn ang="0">
                  <a:pos x="697" y="1767"/>
                </a:cxn>
                <a:cxn ang="0">
                  <a:pos x="713" y="1847"/>
                </a:cxn>
              </a:cxnLst>
              <a:rect l="0" t="0" r="r" b="b"/>
              <a:pathLst>
                <a:path w="721" h="1879">
                  <a:moveTo>
                    <a:pt x="0" y="472"/>
                  </a:moveTo>
                  <a:lnTo>
                    <a:pt x="8" y="464"/>
                  </a:lnTo>
                  <a:lnTo>
                    <a:pt x="16" y="456"/>
                  </a:lnTo>
                  <a:lnTo>
                    <a:pt x="24" y="448"/>
                  </a:lnTo>
                  <a:lnTo>
                    <a:pt x="24" y="440"/>
                  </a:lnTo>
                  <a:lnTo>
                    <a:pt x="33" y="432"/>
                  </a:lnTo>
                  <a:lnTo>
                    <a:pt x="33" y="424"/>
                  </a:lnTo>
                  <a:lnTo>
                    <a:pt x="41" y="408"/>
                  </a:lnTo>
                  <a:lnTo>
                    <a:pt x="49" y="400"/>
                  </a:lnTo>
                  <a:lnTo>
                    <a:pt x="49" y="392"/>
                  </a:lnTo>
                  <a:lnTo>
                    <a:pt x="57" y="376"/>
                  </a:lnTo>
                  <a:lnTo>
                    <a:pt x="57" y="368"/>
                  </a:lnTo>
                  <a:lnTo>
                    <a:pt x="65" y="360"/>
                  </a:lnTo>
                  <a:lnTo>
                    <a:pt x="65" y="344"/>
                  </a:lnTo>
                  <a:lnTo>
                    <a:pt x="73" y="336"/>
                  </a:lnTo>
                  <a:lnTo>
                    <a:pt x="81" y="320"/>
                  </a:lnTo>
                  <a:lnTo>
                    <a:pt x="81" y="312"/>
                  </a:lnTo>
                  <a:lnTo>
                    <a:pt x="89" y="296"/>
                  </a:lnTo>
                  <a:lnTo>
                    <a:pt x="89" y="280"/>
                  </a:lnTo>
                  <a:lnTo>
                    <a:pt x="97" y="272"/>
                  </a:lnTo>
                  <a:lnTo>
                    <a:pt x="105" y="256"/>
                  </a:lnTo>
                  <a:lnTo>
                    <a:pt x="105" y="248"/>
                  </a:lnTo>
                  <a:lnTo>
                    <a:pt x="113" y="232"/>
                  </a:lnTo>
                  <a:lnTo>
                    <a:pt x="113" y="224"/>
                  </a:lnTo>
                  <a:lnTo>
                    <a:pt x="121" y="216"/>
                  </a:lnTo>
                  <a:lnTo>
                    <a:pt x="129" y="200"/>
                  </a:lnTo>
                  <a:lnTo>
                    <a:pt x="129" y="192"/>
                  </a:lnTo>
                  <a:lnTo>
                    <a:pt x="137" y="184"/>
                  </a:lnTo>
                  <a:lnTo>
                    <a:pt x="137" y="176"/>
                  </a:lnTo>
                  <a:lnTo>
                    <a:pt x="145" y="160"/>
                  </a:lnTo>
                  <a:lnTo>
                    <a:pt x="153" y="152"/>
                  </a:lnTo>
                  <a:lnTo>
                    <a:pt x="161" y="144"/>
                  </a:lnTo>
                  <a:lnTo>
                    <a:pt x="161" y="136"/>
                  </a:lnTo>
                  <a:lnTo>
                    <a:pt x="169" y="128"/>
                  </a:lnTo>
                  <a:lnTo>
                    <a:pt x="177" y="120"/>
                  </a:lnTo>
                  <a:lnTo>
                    <a:pt x="185" y="112"/>
                  </a:lnTo>
                  <a:lnTo>
                    <a:pt x="193" y="112"/>
                  </a:lnTo>
                  <a:lnTo>
                    <a:pt x="201" y="112"/>
                  </a:lnTo>
                  <a:lnTo>
                    <a:pt x="209" y="112"/>
                  </a:lnTo>
                  <a:lnTo>
                    <a:pt x="217" y="112"/>
                  </a:lnTo>
                  <a:lnTo>
                    <a:pt x="225" y="112"/>
                  </a:lnTo>
                  <a:lnTo>
                    <a:pt x="233" y="112"/>
                  </a:lnTo>
                  <a:lnTo>
                    <a:pt x="241" y="120"/>
                  </a:lnTo>
                  <a:lnTo>
                    <a:pt x="249" y="128"/>
                  </a:lnTo>
                  <a:lnTo>
                    <a:pt x="257" y="128"/>
                  </a:lnTo>
                  <a:lnTo>
                    <a:pt x="265" y="136"/>
                  </a:lnTo>
                  <a:lnTo>
                    <a:pt x="273" y="136"/>
                  </a:lnTo>
                  <a:lnTo>
                    <a:pt x="281" y="144"/>
                  </a:lnTo>
                  <a:lnTo>
                    <a:pt x="289" y="152"/>
                  </a:lnTo>
                  <a:lnTo>
                    <a:pt x="297" y="152"/>
                  </a:lnTo>
                  <a:lnTo>
                    <a:pt x="305" y="152"/>
                  </a:lnTo>
                  <a:lnTo>
                    <a:pt x="313" y="152"/>
                  </a:lnTo>
                  <a:lnTo>
                    <a:pt x="321" y="152"/>
                  </a:lnTo>
                  <a:lnTo>
                    <a:pt x="329" y="152"/>
                  </a:lnTo>
                  <a:lnTo>
                    <a:pt x="337" y="144"/>
                  </a:lnTo>
                  <a:lnTo>
                    <a:pt x="345" y="144"/>
                  </a:lnTo>
                  <a:lnTo>
                    <a:pt x="353" y="136"/>
                  </a:lnTo>
                  <a:lnTo>
                    <a:pt x="369" y="120"/>
                  </a:lnTo>
                  <a:lnTo>
                    <a:pt x="361" y="120"/>
                  </a:lnTo>
                  <a:lnTo>
                    <a:pt x="369" y="120"/>
                  </a:lnTo>
                  <a:lnTo>
                    <a:pt x="377" y="112"/>
                  </a:lnTo>
                  <a:lnTo>
                    <a:pt x="377" y="104"/>
                  </a:lnTo>
                  <a:lnTo>
                    <a:pt x="385" y="96"/>
                  </a:lnTo>
                  <a:lnTo>
                    <a:pt x="385" y="88"/>
                  </a:lnTo>
                  <a:lnTo>
                    <a:pt x="393" y="80"/>
                  </a:lnTo>
                  <a:lnTo>
                    <a:pt x="401" y="72"/>
                  </a:lnTo>
                  <a:lnTo>
                    <a:pt x="401" y="64"/>
                  </a:lnTo>
                  <a:lnTo>
                    <a:pt x="409" y="56"/>
                  </a:lnTo>
                  <a:lnTo>
                    <a:pt x="409" y="48"/>
                  </a:lnTo>
                  <a:lnTo>
                    <a:pt x="417" y="40"/>
                  </a:lnTo>
                  <a:lnTo>
                    <a:pt x="425" y="32"/>
                  </a:lnTo>
                  <a:lnTo>
                    <a:pt x="441" y="16"/>
                  </a:lnTo>
                  <a:lnTo>
                    <a:pt x="441" y="8"/>
                  </a:lnTo>
                  <a:lnTo>
                    <a:pt x="449" y="8"/>
                  </a:lnTo>
                  <a:lnTo>
                    <a:pt x="457" y="0"/>
                  </a:lnTo>
                  <a:lnTo>
                    <a:pt x="465" y="8"/>
                  </a:lnTo>
                  <a:lnTo>
                    <a:pt x="473" y="8"/>
                  </a:lnTo>
                  <a:lnTo>
                    <a:pt x="481" y="16"/>
                  </a:lnTo>
                  <a:lnTo>
                    <a:pt x="489" y="24"/>
                  </a:lnTo>
                  <a:lnTo>
                    <a:pt x="489" y="32"/>
                  </a:lnTo>
                  <a:lnTo>
                    <a:pt x="497" y="48"/>
                  </a:lnTo>
                  <a:lnTo>
                    <a:pt x="505" y="64"/>
                  </a:lnTo>
                  <a:lnTo>
                    <a:pt x="505" y="80"/>
                  </a:lnTo>
                  <a:lnTo>
                    <a:pt x="513" y="96"/>
                  </a:lnTo>
                  <a:lnTo>
                    <a:pt x="513" y="112"/>
                  </a:lnTo>
                  <a:lnTo>
                    <a:pt x="521" y="136"/>
                  </a:lnTo>
                  <a:lnTo>
                    <a:pt x="529" y="160"/>
                  </a:lnTo>
                  <a:lnTo>
                    <a:pt x="529" y="184"/>
                  </a:lnTo>
                  <a:lnTo>
                    <a:pt x="537" y="216"/>
                  </a:lnTo>
                  <a:lnTo>
                    <a:pt x="537" y="240"/>
                  </a:lnTo>
                  <a:lnTo>
                    <a:pt x="545" y="272"/>
                  </a:lnTo>
                  <a:lnTo>
                    <a:pt x="553" y="312"/>
                  </a:lnTo>
                  <a:lnTo>
                    <a:pt x="553" y="344"/>
                  </a:lnTo>
                  <a:lnTo>
                    <a:pt x="561" y="384"/>
                  </a:lnTo>
                  <a:lnTo>
                    <a:pt x="561" y="424"/>
                  </a:lnTo>
                  <a:lnTo>
                    <a:pt x="569" y="464"/>
                  </a:lnTo>
                  <a:lnTo>
                    <a:pt x="577" y="512"/>
                  </a:lnTo>
                  <a:lnTo>
                    <a:pt x="577" y="552"/>
                  </a:lnTo>
                  <a:lnTo>
                    <a:pt x="585" y="600"/>
                  </a:lnTo>
                  <a:lnTo>
                    <a:pt x="585" y="648"/>
                  </a:lnTo>
                  <a:lnTo>
                    <a:pt x="593" y="704"/>
                  </a:lnTo>
                  <a:lnTo>
                    <a:pt x="601" y="752"/>
                  </a:lnTo>
                  <a:lnTo>
                    <a:pt x="601" y="800"/>
                  </a:lnTo>
                  <a:lnTo>
                    <a:pt x="609" y="856"/>
                  </a:lnTo>
                  <a:lnTo>
                    <a:pt x="609" y="912"/>
                  </a:lnTo>
                  <a:lnTo>
                    <a:pt x="617" y="960"/>
                  </a:lnTo>
                  <a:lnTo>
                    <a:pt x="625" y="1015"/>
                  </a:lnTo>
                  <a:lnTo>
                    <a:pt x="625" y="1071"/>
                  </a:lnTo>
                  <a:lnTo>
                    <a:pt x="633" y="1127"/>
                  </a:lnTo>
                  <a:lnTo>
                    <a:pt x="633" y="1183"/>
                  </a:lnTo>
                  <a:lnTo>
                    <a:pt x="641" y="1231"/>
                  </a:lnTo>
                  <a:lnTo>
                    <a:pt x="641" y="1287"/>
                  </a:lnTo>
                  <a:lnTo>
                    <a:pt x="649" y="1335"/>
                  </a:lnTo>
                  <a:lnTo>
                    <a:pt x="657" y="1391"/>
                  </a:lnTo>
                  <a:lnTo>
                    <a:pt x="657" y="1439"/>
                  </a:lnTo>
                  <a:lnTo>
                    <a:pt x="665" y="1487"/>
                  </a:lnTo>
                  <a:lnTo>
                    <a:pt x="665" y="1535"/>
                  </a:lnTo>
                  <a:lnTo>
                    <a:pt x="673" y="1583"/>
                  </a:lnTo>
                  <a:lnTo>
                    <a:pt x="681" y="1623"/>
                  </a:lnTo>
                  <a:lnTo>
                    <a:pt x="681" y="1663"/>
                  </a:lnTo>
                  <a:lnTo>
                    <a:pt x="689" y="1703"/>
                  </a:lnTo>
                  <a:lnTo>
                    <a:pt x="689" y="1735"/>
                  </a:lnTo>
                  <a:lnTo>
                    <a:pt x="697" y="1767"/>
                  </a:lnTo>
                  <a:lnTo>
                    <a:pt x="705" y="1799"/>
                  </a:lnTo>
                  <a:lnTo>
                    <a:pt x="705" y="1823"/>
                  </a:lnTo>
                  <a:lnTo>
                    <a:pt x="713" y="1847"/>
                  </a:lnTo>
                  <a:lnTo>
                    <a:pt x="713" y="1863"/>
                  </a:lnTo>
                  <a:lnTo>
                    <a:pt x="721" y="187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B9865105-C8D0-1745-8FB6-44627BB51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2" y="454"/>
              <a:ext cx="641" cy="3222"/>
            </a:xfrm>
            <a:custGeom>
              <a:avLst/>
              <a:gdLst/>
              <a:ahLst/>
              <a:cxnLst>
                <a:cxn ang="0">
                  <a:pos x="16" y="3222"/>
                </a:cxn>
                <a:cxn ang="0">
                  <a:pos x="32" y="3198"/>
                </a:cxn>
                <a:cxn ang="0">
                  <a:pos x="48" y="3134"/>
                </a:cxn>
                <a:cxn ang="0">
                  <a:pos x="64" y="3030"/>
                </a:cxn>
                <a:cxn ang="0">
                  <a:pos x="80" y="2902"/>
                </a:cxn>
                <a:cxn ang="0">
                  <a:pos x="88" y="2726"/>
                </a:cxn>
                <a:cxn ang="0">
                  <a:pos x="104" y="2534"/>
                </a:cxn>
                <a:cxn ang="0">
                  <a:pos x="120" y="2310"/>
                </a:cxn>
                <a:cxn ang="0">
                  <a:pos x="136" y="2071"/>
                </a:cxn>
                <a:cxn ang="0">
                  <a:pos x="144" y="1815"/>
                </a:cxn>
                <a:cxn ang="0">
                  <a:pos x="160" y="1551"/>
                </a:cxn>
                <a:cxn ang="0">
                  <a:pos x="176" y="1295"/>
                </a:cxn>
                <a:cxn ang="0">
                  <a:pos x="192" y="1048"/>
                </a:cxn>
                <a:cxn ang="0">
                  <a:pos x="208" y="808"/>
                </a:cxn>
                <a:cxn ang="0">
                  <a:pos x="216" y="600"/>
                </a:cxn>
                <a:cxn ang="0">
                  <a:pos x="232" y="416"/>
                </a:cxn>
                <a:cxn ang="0">
                  <a:pos x="248" y="256"/>
                </a:cxn>
                <a:cxn ang="0">
                  <a:pos x="264" y="136"/>
                </a:cxn>
                <a:cxn ang="0">
                  <a:pos x="280" y="56"/>
                </a:cxn>
                <a:cxn ang="0">
                  <a:pos x="288" y="16"/>
                </a:cxn>
                <a:cxn ang="0">
                  <a:pos x="304" y="8"/>
                </a:cxn>
                <a:cxn ang="0">
                  <a:pos x="320" y="32"/>
                </a:cxn>
                <a:cxn ang="0">
                  <a:pos x="337" y="96"/>
                </a:cxn>
                <a:cxn ang="0">
                  <a:pos x="345" y="184"/>
                </a:cxn>
                <a:cxn ang="0">
                  <a:pos x="361" y="304"/>
                </a:cxn>
                <a:cxn ang="0">
                  <a:pos x="377" y="440"/>
                </a:cxn>
                <a:cxn ang="0">
                  <a:pos x="393" y="592"/>
                </a:cxn>
                <a:cxn ang="0">
                  <a:pos x="409" y="752"/>
                </a:cxn>
                <a:cxn ang="0">
                  <a:pos x="417" y="912"/>
                </a:cxn>
                <a:cxn ang="0">
                  <a:pos x="433" y="1072"/>
                </a:cxn>
                <a:cxn ang="0">
                  <a:pos x="449" y="1231"/>
                </a:cxn>
                <a:cxn ang="0">
                  <a:pos x="465" y="1367"/>
                </a:cxn>
                <a:cxn ang="0">
                  <a:pos x="481" y="1503"/>
                </a:cxn>
                <a:cxn ang="0">
                  <a:pos x="489" y="1615"/>
                </a:cxn>
                <a:cxn ang="0">
                  <a:pos x="505" y="1711"/>
                </a:cxn>
                <a:cxn ang="0">
                  <a:pos x="521" y="1783"/>
                </a:cxn>
                <a:cxn ang="0">
                  <a:pos x="537" y="1839"/>
                </a:cxn>
                <a:cxn ang="0">
                  <a:pos x="545" y="1879"/>
                </a:cxn>
                <a:cxn ang="0">
                  <a:pos x="569" y="1911"/>
                </a:cxn>
                <a:cxn ang="0">
                  <a:pos x="593" y="1903"/>
                </a:cxn>
                <a:cxn ang="0">
                  <a:pos x="617" y="1879"/>
                </a:cxn>
                <a:cxn ang="0">
                  <a:pos x="633" y="1855"/>
                </a:cxn>
              </a:cxnLst>
              <a:rect l="0" t="0" r="r" b="b"/>
              <a:pathLst>
                <a:path w="641" h="3222">
                  <a:moveTo>
                    <a:pt x="0" y="3190"/>
                  </a:moveTo>
                  <a:lnTo>
                    <a:pt x="16" y="3214"/>
                  </a:lnTo>
                  <a:lnTo>
                    <a:pt x="16" y="3222"/>
                  </a:lnTo>
                  <a:lnTo>
                    <a:pt x="24" y="3214"/>
                  </a:lnTo>
                  <a:lnTo>
                    <a:pt x="32" y="3206"/>
                  </a:lnTo>
                  <a:lnTo>
                    <a:pt x="32" y="3198"/>
                  </a:lnTo>
                  <a:lnTo>
                    <a:pt x="40" y="3182"/>
                  </a:lnTo>
                  <a:lnTo>
                    <a:pt x="40" y="3158"/>
                  </a:lnTo>
                  <a:lnTo>
                    <a:pt x="48" y="3134"/>
                  </a:lnTo>
                  <a:lnTo>
                    <a:pt x="56" y="3102"/>
                  </a:lnTo>
                  <a:lnTo>
                    <a:pt x="56" y="3070"/>
                  </a:lnTo>
                  <a:lnTo>
                    <a:pt x="64" y="3030"/>
                  </a:lnTo>
                  <a:lnTo>
                    <a:pt x="64" y="2990"/>
                  </a:lnTo>
                  <a:lnTo>
                    <a:pt x="72" y="2950"/>
                  </a:lnTo>
                  <a:lnTo>
                    <a:pt x="80" y="2902"/>
                  </a:lnTo>
                  <a:lnTo>
                    <a:pt x="80" y="2846"/>
                  </a:lnTo>
                  <a:lnTo>
                    <a:pt x="88" y="2790"/>
                  </a:lnTo>
                  <a:lnTo>
                    <a:pt x="88" y="2726"/>
                  </a:lnTo>
                  <a:lnTo>
                    <a:pt x="96" y="2670"/>
                  </a:lnTo>
                  <a:lnTo>
                    <a:pt x="96" y="2598"/>
                  </a:lnTo>
                  <a:lnTo>
                    <a:pt x="104" y="2534"/>
                  </a:lnTo>
                  <a:lnTo>
                    <a:pt x="112" y="2462"/>
                  </a:lnTo>
                  <a:lnTo>
                    <a:pt x="112" y="2382"/>
                  </a:lnTo>
                  <a:lnTo>
                    <a:pt x="120" y="2310"/>
                  </a:lnTo>
                  <a:lnTo>
                    <a:pt x="120" y="2231"/>
                  </a:lnTo>
                  <a:lnTo>
                    <a:pt x="128" y="2151"/>
                  </a:lnTo>
                  <a:lnTo>
                    <a:pt x="136" y="2071"/>
                  </a:lnTo>
                  <a:lnTo>
                    <a:pt x="136" y="1983"/>
                  </a:lnTo>
                  <a:lnTo>
                    <a:pt x="144" y="1895"/>
                  </a:lnTo>
                  <a:lnTo>
                    <a:pt x="144" y="1815"/>
                  </a:lnTo>
                  <a:lnTo>
                    <a:pt x="152" y="1727"/>
                  </a:lnTo>
                  <a:lnTo>
                    <a:pt x="160" y="1639"/>
                  </a:lnTo>
                  <a:lnTo>
                    <a:pt x="160" y="1551"/>
                  </a:lnTo>
                  <a:lnTo>
                    <a:pt x="168" y="1463"/>
                  </a:lnTo>
                  <a:lnTo>
                    <a:pt x="168" y="1383"/>
                  </a:lnTo>
                  <a:lnTo>
                    <a:pt x="176" y="1295"/>
                  </a:lnTo>
                  <a:lnTo>
                    <a:pt x="184" y="1207"/>
                  </a:lnTo>
                  <a:lnTo>
                    <a:pt x="184" y="1127"/>
                  </a:lnTo>
                  <a:lnTo>
                    <a:pt x="192" y="1048"/>
                  </a:lnTo>
                  <a:lnTo>
                    <a:pt x="192" y="968"/>
                  </a:lnTo>
                  <a:lnTo>
                    <a:pt x="200" y="888"/>
                  </a:lnTo>
                  <a:lnTo>
                    <a:pt x="208" y="808"/>
                  </a:lnTo>
                  <a:lnTo>
                    <a:pt x="208" y="736"/>
                  </a:lnTo>
                  <a:lnTo>
                    <a:pt x="216" y="664"/>
                  </a:lnTo>
                  <a:lnTo>
                    <a:pt x="216" y="600"/>
                  </a:lnTo>
                  <a:lnTo>
                    <a:pt x="224" y="536"/>
                  </a:lnTo>
                  <a:lnTo>
                    <a:pt x="232" y="472"/>
                  </a:lnTo>
                  <a:lnTo>
                    <a:pt x="232" y="416"/>
                  </a:lnTo>
                  <a:lnTo>
                    <a:pt x="240" y="360"/>
                  </a:lnTo>
                  <a:lnTo>
                    <a:pt x="240" y="304"/>
                  </a:lnTo>
                  <a:lnTo>
                    <a:pt x="248" y="256"/>
                  </a:lnTo>
                  <a:lnTo>
                    <a:pt x="256" y="216"/>
                  </a:lnTo>
                  <a:lnTo>
                    <a:pt x="256" y="176"/>
                  </a:lnTo>
                  <a:lnTo>
                    <a:pt x="264" y="136"/>
                  </a:lnTo>
                  <a:lnTo>
                    <a:pt x="264" y="112"/>
                  </a:lnTo>
                  <a:lnTo>
                    <a:pt x="272" y="80"/>
                  </a:lnTo>
                  <a:lnTo>
                    <a:pt x="280" y="56"/>
                  </a:lnTo>
                  <a:lnTo>
                    <a:pt x="280" y="40"/>
                  </a:lnTo>
                  <a:lnTo>
                    <a:pt x="288" y="24"/>
                  </a:lnTo>
                  <a:lnTo>
                    <a:pt x="288" y="16"/>
                  </a:lnTo>
                  <a:lnTo>
                    <a:pt x="296" y="8"/>
                  </a:lnTo>
                  <a:lnTo>
                    <a:pt x="296" y="0"/>
                  </a:lnTo>
                  <a:lnTo>
                    <a:pt x="304" y="8"/>
                  </a:lnTo>
                  <a:lnTo>
                    <a:pt x="312" y="8"/>
                  </a:lnTo>
                  <a:lnTo>
                    <a:pt x="312" y="24"/>
                  </a:lnTo>
                  <a:lnTo>
                    <a:pt x="320" y="32"/>
                  </a:lnTo>
                  <a:lnTo>
                    <a:pt x="320" y="48"/>
                  </a:lnTo>
                  <a:lnTo>
                    <a:pt x="328" y="72"/>
                  </a:lnTo>
                  <a:lnTo>
                    <a:pt x="337" y="96"/>
                  </a:lnTo>
                  <a:lnTo>
                    <a:pt x="337" y="120"/>
                  </a:lnTo>
                  <a:lnTo>
                    <a:pt x="345" y="152"/>
                  </a:lnTo>
                  <a:lnTo>
                    <a:pt x="345" y="184"/>
                  </a:lnTo>
                  <a:lnTo>
                    <a:pt x="353" y="224"/>
                  </a:lnTo>
                  <a:lnTo>
                    <a:pt x="361" y="264"/>
                  </a:lnTo>
                  <a:lnTo>
                    <a:pt x="361" y="304"/>
                  </a:lnTo>
                  <a:lnTo>
                    <a:pt x="369" y="344"/>
                  </a:lnTo>
                  <a:lnTo>
                    <a:pt x="369" y="392"/>
                  </a:lnTo>
                  <a:lnTo>
                    <a:pt x="377" y="440"/>
                  </a:lnTo>
                  <a:lnTo>
                    <a:pt x="385" y="488"/>
                  </a:lnTo>
                  <a:lnTo>
                    <a:pt x="385" y="536"/>
                  </a:lnTo>
                  <a:lnTo>
                    <a:pt x="393" y="592"/>
                  </a:lnTo>
                  <a:lnTo>
                    <a:pt x="393" y="640"/>
                  </a:lnTo>
                  <a:lnTo>
                    <a:pt x="401" y="696"/>
                  </a:lnTo>
                  <a:lnTo>
                    <a:pt x="409" y="752"/>
                  </a:lnTo>
                  <a:lnTo>
                    <a:pt x="409" y="800"/>
                  </a:lnTo>
                  <a:lnTo>
                    <a:pt x="417" y="856"/>
                  </a:lnTo>
                  <a:lnTo>
                    <a:pt x="417" y="912"/>
                  </a:lnTo>
                  <a:lnTo>
                    <a:pt x="425" y="968"/>
                  </a:lnTo>
                  <a:lnTo>
                    <a:pt x="433" y="1024"/>
                  </a:lnTo>
                  <a:lnTo>
                    <a:pt x="433" y="1072"/>
                  </a:lnTo>
                  <a:lnTo>
                    <a:pt x="441" y="1127"/>
                  </a:lnTo>
                  <a:lnTo>
                    <a:pt x="441" y="1175"/>
                  </a:lnTo>
                  <a:lnTo>
                    <a:pt x="449" y="1231"/>
                  </a:lnTo>
                  <a:lnTo>
                    <a:pt x="457" y="1279"/>
                  </a:lnTo>
                  <a:lnTo>
                    <a:pt x="457" y="1327"/>
                  </a:lnTo>
                  <a:lnTo>
                    <a:pt x="465" y="1367"/>
                  </a:lnTo>
                  <a:lnTo>
                    <a:pt x="465" y="1415"/>
                  </a:lnTo>
                  <a:lnTo>
                    <a:pt x="473" y="1463"/>
                  </a:lnTo>
                  <a:lnTo>
                    <a:pt x="481" y="1503"/>
                  </a:lnTo>
                  <a:lnTo>
                    <a:pt x="481" y="1543"/>
                  </a:lnTo>
                  <a:lnTo>
                    <a:pt x="489" y="1575"/>
                  </a:lnTo>
                  <a:lnTo>
                    <a:pt x="489" y="1615"/>
                  </a:lnTo>
                  <a:lnTo>
                    <a:pt x="497" y="1647"/>
                  </a:lnTo>
                  <a:lnTo>
                    <a:pt x="497" y="1679"/>
                  </a:lnTo>
                  <a:lnTo>
                    <a:pt x="505" y="1711"/>
                  </a:lnTo>
                  <a:lnTo>
                    <a:pt x="513" y="1735"/>
                  </a:lnTo>
                  <a:lnTo>
                    <a:pt x="513" y="1759"/>
                  </a:lnTo>
                  <a:lnTo>
                    <a:pt x="521" y="1783"/>
                  </a:lnTo>
                  <a:lnTo>
                    <a:pt x="521" y="1807"/>
                  </a:lnTo>
                  <a:lnTo>
                    <a:pt x="529" y="1823"/>
                  </a:lnTo>
                  <a:lnTo>
                    <a:pt x="537" y="1839"/>
                  </a:lnTo>
                  <a:lnTo>
                    <a:pt x="537" y="1855"/>
                  </a:lnTo>
                  <a:lnTo>
                    <a:pt x="545" y="1871"/>
                  </a:lnTo>
                  <a:lnTo>
                    <a:pt x="545" y="1879"/>
                  </a:lnTo>
                  <a:lnTo>
                    <a:pt x="553" y="1887"/>
                  </a:lnTo>
                  <a:lnTo>
                    <a:pt x="569" y="1903"/>
                  </a:lnTo>
                  <a:lnTo>
                    <a:pt x="569" y="1911"/>
                  </a:lnTo>
                  <a:lnTo>
                    <a:pt x="577" y="1911"/>
                  </a:lnTo>
                  <a:lnTo>
                    <a:pt x="585" y="1911"/>
                  </a:lnTo>
                  <a:lnTo>
                    <a:pt x="593" y="1903"/>
                  </a:lnTo>
                  <a:lnTo>
                    <a:pt x="601" y="1895"/>
                  </a:lnTo>
                  <a:lnTo>
                    <a:pt x="609" y="1887"/>
                  </a:lnTo>
                  <a:lnTo>
                    <a:pt x="617" y="1879"/>
                  </a:lnTo>
                  <a:lnTo>
                    <a:pt x="617" y="1871"/>
                  </a:lnTo>
                  <a:lnTo>
                    <a:pt x="625" y="1863"/>
                  </a:lnTo>
                  <a:lnTo>
                    <a:pt x="633" y="1855"/>
                  </a:lnTo>
                  <a:lnTo>
                    <a:pt x="633" y="1847"/>
                  </a:lnTo>
                  <a:lnTo>
                    <a:pt x="641" y="1839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3F1BDD6B-6103-3343-95B2-57C42D16D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3" y="1765"/>
              <a:ext cx="801" cy="528"/>
            </a:xfrm>
            <a:custGeom>
              <a:avLst/>
              <a:gdLst/>
              <a:ahLst/>
              <a:cxnLst>
                <a:cxn ang="0">
                  <a:pos x="16" y="512"/>
                </a:cxn>
                <a:cxn ang="0">
                  <a:pos x="24" y="488"/>
                </a:cxn>
                <a:cxn ang="0">
                  <a:pos x="40" y="472"/>
                </a:cxn>
                <a:cxn ang="0">
                  <a:pos x="64" y="448"/>
                </a:cxn>
                <a:cxn ang="0">
                  <a:pos x="88" y="448"/>
                </a:cxn>
                <a:cxn ang="0">
                  <a:pos x="112" y="456"/>
                </a:cxn>
                <a:cxn ang="0">
                  <a:pos x="136" y="464"/>
                </a:cxn>
                <a:cxn ang="0">
                  <a:pos x="160" y="480"/>
                </a:cxn>
                <a:cxn ang="0">
                  <a:pos x="184" y="488"/>
                </a:cxn>
                <a:cxn ang="0">
                  <a:pos x="208" y="488"/>
                </a:cxn>
                <a:cxn ang="0">
                  <a:pos x="232" y="464"/>
                </a:cxn>
                <a:cxn ang="0">
                  <a:pos x="248" y="440"/>
                </a:cxn>
                <a:cxn ang="0">
                  <a:pos x="264" y="416"/>
                </a:cxn>
                <a:cxn ang="0">
                  <a:pos x="280" y="384"/>
                </a:cxn>
                <a:cxn ang="0">
                  <a:pos x="296" y="352"/>
                </a:cxn>
                <a:cxn ang="0">
                  <a:pos x="304" y="312"/>
                </a:cxn>
                <a:cxn ang="0">
                  <a:pos x="320" y="272"/>
                </a:cxn>
                <a:cxn ang="0">
                  <a:pos x="336" y="240"/>
                </a:cxn>
                <a:cxn ang="0">
                  <a:pos x="352" y="208"/>
                </a:cxn>
                <a:cxn ang="0">
                  <a:pos x="368" y="176"/>
                </a:cxn>
                <a:cxn ang="0">
                  <a:pos x="376" y="152"/>
                </a:cxn>
                <a:cxn ang="0">
                  <a:pos x="400" y="120"/>
                </a:cxn>
                <a:cxn ang="0">
                  <a:pos x="424" y="112"/>
                </a:cxn>
                <a:cxn ang="0">
                  <a:pos x="448" y="112"/>
                </a:cxn>
                <a:cxn ang="0">
                  <a:pos x="472" y="120"/>
                </a:cxn>
                <a:cxn ang="0">
                  <a:pos x="496" y="136"/>
                </a:cxn>
                <a:cxn ang="0">
                  <a:pos x="520" y="152"/>
                </a:cxn>
                <a:cxn ang="0">
                  <a:pos x="544" y="152"/>
                </a:cxn>
                <a:cxn ang="0">
                  <a:pos x="568" y="144"/>
                </a:cxn>
                <a:cxn ang="0">
                  <a:pos x="592" y="120"/>
                </a:cxn>
                <a:cxn ang="0">
                  <a:pos x="608" y="96"/>
                </a:cxn>
                <a:cxn ang="0">
                  <a:pos x="624" y="72"/>
                </a:cxn>
                <a:cxn ang="0">
                  <a:pos x="640" y="48"/>
                </a:cxn>
                <a:cxn ang="0">
                  <a:pos x="664" y="16"/>
                </a:cxn>
                <a:cxn ang="0">
                  <a:pos x="672" y="8"/>
                </a:cxn>
                <a:cxn ang="0">
                  <a:pos x="696" y="8"/>
                </a:cxn>
                <a:cxn ang="0">
                  <a:pos x="721" y="32"/>
                </a:cxn>
                <a:cxn ang="0">
                  <a:pos x="729" y="72"/>
                </a:cxn>
                <a:cxn ang="0">
                  <a:pos x="745" y="128"/>
                </a:cxn>
                <a:cxn ang="0">
                  <a:pos x="761" y="200"/>
                </a:cxn>
                <a:cxn ang="0">
                  <a:pos x="777" y="296"/>
                </a:cxn>
                <a:cxn ang="0">
                  <a:pos x="793" y="408"/>
                </a:cxn>
              </a:cxnLst>
              <a:rect l="0" t="0" r="r" b="b"/>
              <a:pathLst>
                <a:path w="801" h="528">
                  <a:moveTo>
                    <a:pt x="0" y="528"/>
                  </a:moveTo>
                  <a:lnTo>
                    <a:pt x="8" y="520"/>
                  </a:lnTo>
                  <a:lnTo>
                    <a:pt x="16" y="512"/>
                  </a:lnTo>
                  <a:lnTo>
                    <a:pt x="16" y="504"/>
                  </a:lnTo>
                  <a:lnTo>
                    <a:pt x="24" y="496"/>
                  </a:lnTo>
                  <a:lnTo>
                    <a:pt x="24" y="488"/>
                  </a:lnTo>
                  <a:lnTo>
                    <a:pt x="40" y="472"/>
                  </a:lnTo>
                  <a:lnTo>
                    <a:pt x="32" y="472"/>
                  </a:lnTo>
                  <a:lnTo>
                    <a:pt x="40" y="472"/>
                  </a:lnTo>
                  <a:lnTo>
                    <a:pt x="48" y="464"/>
                  </a:lnTo>
                  <a:lnTo>
                    <a:pt x="56" y="456"/>
                  </a:lnTo>
                  <a:lnTo>
                    <a:pt x="64" y="448"/>
                  </a:lnTo>
                  <a:lnTo>
                    <a:pt x="72" y="448"/>
                  </a:lnTo>
                  <a:lnTo>
                    <a:pt x="80" y="448"/>
                  </a:lnTo>
                  <a:lnTo>
                    <a:pt x="88" y="448"/>
                  </a:lnTo>
                  <a:lnTo>
                    <a:pt x="96" y="448"/>
                  </a:lnTo>
                  <a:lnTo>
                    <a:pt x="104" y="448"/>
                  </a:lnTo>
                  <a:lnTo>
                    <a:pt x="112" y="456"/>
                  </a:lnTo>
                  <a:lnTo>
                    <a:pt x="120" y="456"/>
                  </a:lnTo>
                  <a:lnTo>
                    <a:pt x="128" y="464"/>
                  </a:lnTo>
                  <a:lnTo>
                    <a:pt x="136" y="464"/>
                  </a:lnTo>
                  <a:lnTo>
                    <a:pt x="144" y="472"/>
                  </a:lnTo>
                  <a:lnTo>
                    <a:pt x="152" y="480"/>
                  </a:lnTo>
                  <a:lnTo>
                    <a:pt x="160" y="480"/>
                  </a:lnTo>
                  <a:lnTo>
                    <a:pt x="168" y="488"/>
                  </a:lnTo>
                  <a:lnTo>
                    <a:pt x="176" y="488"/>
                  </a:lnTo>
                  <a:lnTo>
                    <a:pt x="184" y="488"/>
                  </a:lnTo>
                  <a:lnTo>
                    <a:pt x="192" y="488"/>
                  </a:lnTo>
                  <a:lnTo>
                    <a:pt x="200" y="488"/>
                  </a:lnTo>
                  <a:lnTo>
                    <a:pt x="208" y="488"/>
                  </a:lnTo>
                  <a:lnTo>
                    <a:pt x="216" y="480"/>
                  </a:lnTo>
                  <a:lnTo>
                    <a:pt x="224" y="472"/>
                  </a:lnTo>
                  <a:lnTo>
                    <a:pt x="232" y="464"/>
                  </a:lnTo>
                  <a:lnTo>
                    <a:pt x="240" y="456"/>
                  </a:lnTo>
                  <a:lnTo>
                    <a:pt x="248" y="448"/>
                  </a:lnTo>
                  <a:lnTo>
                    <a:pt x="248" y="440"/>
                  </a:lnTo>
                  <a:lnTo>
                    <a:pt x="256" y="432"/>
                  </a:lnTo>
                  <a:lnTo>
                    <a:pt x="256" y="424"/>
                  </a:lnTo>
                  <a:lnTo>
                    <a:pt x="264" y="416"/>
                  </a:lnTo>
                  <a:lnTo>
                    <a:pt x="272" y="408"/>
                  </a:lnTo>
                  <a:lnTo>
                    <a:pt x="272" y="392"/>
                  </a:lnTo>
                  <a:lnTo>
                    <a:pt x="280" y="384"/>
                  </a:lnTo>
                  <a:lnTo>
                    <a:pt x="280" y="376"/>
                  </a:lnTo>
                  <a:lnTo>
                    <a:pt x="288" y="360"/>
                  </a:lnTo>
                  <a:lnTo>
                    <a:pt x="296" y="352"/>
                  </a:lnTo>
                  <a:lnTo>
                    <a:pt x="296" y="336"/>
                  </a:lnTo>
                  <a:lnTo>
                    <a:pt x="304" y="328"/>
                  </a:lnTo>
                  <a:lnTo>
                    <a:pt x="304" y="312"/>
                  </a:lnTo>
                  <a:lnTo>
                    <a:pt x="312" y="304"/>
                  </a:lnTo>
                  <a:lnTo>
                    <a:pt x="320" y="288"/>
                  </a:lnTo>
                  <a:lnTo>
                    <a:pt x="320" y="272"/>
                  </a:lnTo>
                  <a:lnTo>
                    <a:pt x="328" y="264"/>
                  </a:lnTo>
                  <a:lnTo>
                    <a:pt x="328" y="248"/>
                  </a:lnTo>
                  <a:lnTo>
                    <a:pt x="336" y="240"/>
                  </a:lnTo>
                  <a:lnTo>
                    <a:pt x="344" y="224"/>
                  </a:lnTo>
                  <a:lnTo>
                    <a:pt x="344" y="216"/>
                  </a:lnTo>
                  <a:lnTo>
                    <a:pt x="352" y="208"/>
                  </a:lnTo>
                  <a:lnTo>
                    <a:pt x="352" y="192"/>
                  </a:lnTo>
                  <a:lnTo>
                    <a:pt x="360" y="184"/>
                  </a:lnTo>
                  <a:lnTo>
                    <a:pt x="368" y="176"/>
                  </a:lnTo>
                  <a:lnTo>
                    <a:pt x="368" y="168"/>
                  </a:lnTo>
                  <a:lnTo>
                    <a:pt x="376" y="160"/>
                  </a:lnTo>
                  <a:lnTo>
                    <a:pt x="376" y="152"/>
                  </a:lnTo>
                  <a:lnTo>
                    <a:pt x="384" y="144"/>
                  </a:lnTo>
                  <a:lnTo>
                    <a:pt x="400" y="128"/>
                  </a:lnTo>
                  <a:lnTo>
                    <a:pt x="400" y="120"/>
                  </a:lnTo>
                  <a:lnTo>
                    <a:pt x="408" y="112"/>
                  </a:lnTo>
                  <a:lnTo>
                    <a:pt x="416" y="112"/>
                  </a:lnTo>
                  <a:lnTo>
                    <a:pt x="424" y="112"/>
                  </a:lnTo>
                  <a:lnTo>
                    <a:pt x="432" y="112"/>
                  </a:lnTo>
                  <a:lnTo>
                    <a:pt x="440" y="112"/>
                  </a:lnTo>
                  <a:lnTo>
                    <a:pt x="448" y="112"/>
                  </a:lnTo>
                  <a:lnTo>
                    <a:pt x="456" y="112"/>
                  </a:lnTo>
                  <a:lnTo>
                    <a:pt x="464" y="120"/>
                  </a:lnTo>
                  <a:lnTo>
                    <a:pt x="472" y="120"/>
                  </a:lnTo>
                  <a:lnTo>
                    <a:pt x="480" y="128"/>
                  </a:lnTo>
                  <a:lnTo>
                    <a:pt x="488" y="136"/>
                  </a:lnTo>
                  <a:lnTo>
                    <a:pt x="496" y="136"/>
                  </a:lnTo>
                  <a:lnTo>
                    <a:pt x="504" y="144"/>
                  </a:lnTo>
                  <a:lnTo>
                    <a:pt x="512" y="144"/>
                  </a:lnTo>
                  <a:lnTo>
                    <a:pt x="520" y="152"/>
                  </a:lnTo>
                  <a:lnTo>
                    <a:pt x="528" y="152"/>
                  </a:lnTo>
                  <a:lnTo>
                    <a:pt x="536" y="152"/>
                  </a:lnTo>
                  <a:lnTo>
                    <a:pt x="544" y="152"/>
                  </a:lnTo>
                  <a:lnTo>
                    <a:pt x="552" y="152"/>
                  </a:lnTo>
                  <a:lnTo>
                    <a:pt x="560" y="152"/>
                  </a:lnTo>
                  <a:lnTo>
                    <a:pt x="568" y="144"/>
                  </a:lnTo>
                  <a:lnTo>
                    <a:pt x="576" y="136"/>
                  </a:lnTo>
                  <a:lnTo>
                    <a:pt x="584" y="128"/>
                  </a:lnTo>
                  <a:lnTo>
                    <a:pt x="592" y="120"/>
                  </a:lnTo>
                  <a:lnTo>
                    <a:pt x="600" y="112"/>
                  </a:lnTo>
                  <a:lnTo>
                    <a:pt x="600" y="104"/>
                  </a:lnTo>
                  <a:lnTo>
                    <a:pt x="608" y="96"/>
                  </a:lnTo>
                  <a:lnTo>
                    <a:pt x="608" y="88"/>
                  </a:lnTo>
                  <a:lnTo>
                    <a:pt x="616" y="80"/>
                  </a:lnTo>
                  <a:lnTo>
                    <a:pt x="624" y="72"/>
                  </a:lnTo>
                  <a:lnTo>
                    <a:pt x="632" y="64"/>
                  </a:lnTo>
                  <a:lnTo>
                    <a:pt x="632" y="56"/>
                  </a:lnTo>
                  <a:lnTo>
                    <a:pt x="640" y="48"/>
                  </a:lnTo>
                  <a:lnTo>
                    <a:pt x="648" y="40"/>
                  </a:lnTo>
                  <a:lnTo>
                    <a:pt x="648" y="32"/>
                  </a:lnTo>
                  <a:lnTo>
                    <a:pt x="664" y="16"/>
                  </a:lnTo>
                  <a:lnTo>
                    <a:pt x="656" y="16"/>
                  </a:lnTo>
                  <a:lnTo>
                    <a:pt x="664" y="16"/>
                  </a:lnTo>
                  <a:lnTo>
                    <a:pt x="672" y="8"/>
                  </a:lnTo>
                  <a:lnTo>
                    <a:pt x="680" y="0"/>
                  </a:lnTo>
                  <a:lnTo>
                    <a:pt x="688" y="0"/>
                  </a:lnTo>
                  <a:lnTo>
                    <a:pt x="696" y="8"/>
                  </a:lnTo>
                  <a:lnTo>
                    <a:pt x="704" y="16"/>
                  </a:lnTo>
                  <a:lnTo>
                    <a:pt x="712" y="24"/>
                  </a:lnTo>
                  <a:lnTo>
                    <a:pt x="721" y="32"/>
                  </a:lnTo>
                  <a:lnTo>
                    <a:pt x="721" y="40"/>
                  </a:lnTo>
                  <a:lnTo>
                    <a:pt x="729" y="56"/>
                  </a:lnTo>
                  <a:lnTo>
                    <a:pt x="729" y="72"/>
                  </a:lnTo>
                  <a:lnTo>
                    <a:pt x="737" y="88"/>
                  </a:lnTo>
                  <a:lnTo>
                    <a:pt x="745" y="104"/>
                  </a:lnTo>
                  <a:lnTo>
                    <a:pt x="745" y="128"/>
                  </a:lnTo>
                  <a:lnTo>
                    <a:pt x="753" y="152"/>
                  </a:lnTo>
                  <a:lnTo>
                    <a:pt x="753" y="176"/>
                  </a:lnTo>
                  <a:lnTo>
                    <a:pt x="761" y="200"/>
                  </a:lnTo>
                  <a:lnTo>
                    <a:pt x="769" y="232"/>
                  </a:lnTo>
                  <a:lnTo>
                    <a:pt x="769" y="264"/>
                  </a:lnTo>
                  <a:lnTo>
                    <a:pt x="777" y="296"/>
                  </a:lnTo>
                  <a:lnTo>
                    <a:pt x="777" y="336"/>
                  </a:lnTo>
                  <a:lnTo>
                    <a:pt x="785" y="368"/>
                  </a:lnTo>
                  <a:lnTo>
                    <a:pt x="793" y="408"/>
                  </a:lnTo>
                  <a:lnTo>
                    <a:pt x="793" y="448"/>
                  </a:lnTo>
                  <a:lnTo>
                    <a:pt x="801" y="496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51A1DB33-BA04-EE4F-A256-201EF8B9D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4" y="462"/>
              <a:ext cx="608" cy="3214"/>
            </a:xfrm>
            <a:custGeom>
              <a:avLst/>
              <a:gdLst/>
              <a:ahLst/>
              <a:cxnLst>
                <a:cxn ang="0">
                  <a:pos x="8" y="1887"/>
                </a:cxn>
                <a:cxn ang="0">
                  <a:pos x="24" y="2039"/>
                </a:cxn>
                <a:cxn ang="0">
                  <a:pos x="32" y="2191"/>
                </a:cxn>
                <a:cxn ang="0">
                  <a:pos x="48" y="2358"/>
                </a:cxn>
                <a:cxn ang="0">
                  <a:pos x="64" y="2518"/>
                </a:cxn>
                <a:cxn ang="0">
                  <a:pos x="80" y="2678"/>
                </a:cxn>
                <a:cxn ang="0">
                  <a:pos x="96" y="2822"/>
                </a:cxn>
                <a:cxn ang="0">
                  <a:pos x="104" y="2950"/>
                </a:cxn>
                <a:cxn ang="0">
                  <a:pos x="120" y="3062"/>
                </a:cxn>
                <a:cxn ang="0">
                  <a:pos x="136" y="3142"/>
                </a:cxn>
                <a:cxn ang="0">
                  <a:pos x="152" y="3190"/>
                </a:cxn>
                <a:cxn ang="0">
                  <a:pos x="168" y="3214"/>
                </a:cxn>
                <a:cxn ang="0">
                  <a:pos x="176" y="3190"/>
                </a:cxn>
                <a:cxn ang="0">
                  <a:pos x="192" y="3134"/>
                </a:cxn>
                <a:cxn ang="0">
                  <a:pos x="208" y="3038"/>
                </a:cxn>
                <a:cxn ang="0">
                  <a:pos x="224" y="2910"/>
                </a:cxn>
                <a:cxn ang="0">
                  <a:pos x="232" y="2742"/>
                </a:cxn>
                <a:cxn ang="0">
                  <a:pos x="248" y="2550"/>
                </a:cxn>
                <a:cxn ang="0">
                  <a:pos x="264" y="2326"/>
                </a:cxn>
                <a:cxn ang="0">
                  <a:pos x="280" y="2087"/>
                </a:cxn>
                <a:cxn ang="0">
                  <a:pos x="296" y="1831"/>
                </a:cxn>
                <a:cxn ang="0">
                  <a:pos x="304" y="1575"/>
                </a:cxn>
                <a:cxn ang="0">
                  <a:pos x="320" y="1319"/>
                </a:cxn>
                <a:cxn ang="0">
                  <a:pos x="336" y="1064"/>
                </a:cxn>
                <a:cxn ang="0">
                  <a:pos x="352" y="832"/>
                </a:cxn>
                <a:cxn ang="0">
                  <a:pos x="368" y="616"/>
                </a:cxn>
                <a:cxn ang="0">
                  <a:pos x="376" y="424"/>
                </a:cxn>
                <a:cxn ang="0">
                  <a:pos x="392" y="264"/>
                </a:cxn>
                <a:cxn ang="0">
                  <a:pos x="408" y="144"/>
                </a:cxn>
                <a:cxn ang="0">
                  <a:pos x="424" y="56"/>
                </a:cxn>
                <a:cxn ang="0">
                  <a:pos x="432" y="8"/>
                </a:cxn>
                <a:cxn ang="0">
                  <a:pos x="456" y="8"/>
                </a:cxn>
                <a:cxn ang="0">
                  <a:pos x="472" y="56"/>
                </a:cxn>
                <a:cxn ang="0">
                  <a:pos x="488" y="136"/>
                </a:cxn>
                <a:cxn ang="0">
                  <a:pos x="504" y="240"/>
                </a:cxn>
                <a:cxn ang="0">
                  <a:pos x="520" y="368"/>
                </a:cxn>
                <a:cxn ang="0">
                  <a:pos x="528" y="512"/>
                </a:cxn>
                <a:cxn ang="0">
                  <a:pos x="544" y="672"/>
                </a:cxn>
                <a:cxn ang="0">
                  <a:pos x="560" y="832"/>
                </a:cxn>
                <a:cxn ang="0">
                  <a:pos x="576" y="992"/>
                </a:cxn>
                <a:cxn ang="0">
                  <a:pos x="584" y="1151"/>
                </a:cxn>
                <a:cxn ang="0">
                  <a:pos x="600" y="1303"/>
                </a:cxn>
              </a:cxnLst>
              <a:rect l="0" t="0" r="r" b="b"/>
              <a:pathLst>
                <a:path w="608" h="3214">
                  <a:moveTo>
                    <a:pt x="0" y="1799"/>
                  </a:moveTo>
                  <a:lnTo>
                    <a:pt x="0" y="1847"/>
                  </a:lnTo>
                  <a:lnTo>
                    <a:pt x="8" y="1887"/>
                  </a:lnTo>
                  <a:lnTo>
                    <a:pt x="8" y="1935"/>
                  </a:lnTo>
                  <a:lnTo>
                    <a:pt x="16" y="1983"/>
                  </a:lnTo>
                  <a:lnTo>
                    <a:pt x="24" y="2039"/>
                  </a:lnTo>
                  <a:lnTo>
                    <a:pt x="24" y="2087"/>
                  </a:lnTo>
                  <a:lnTo>
                    <a:pt x="32" y="2143"/>
                  </a:lnTo>
                  <a:lnTo>
                    <a:pt x="32" y="2191"/>
                  </a:lnTo>
                  <a:lnTo>
                    <a:pt x="40" y="2247"/>
                  </a:lnTo>
                  <a:lnTo>
                    <a:pt x="48" y="2302"/>
                  </a:lnTo>
                  <a:lnTo>
                    <a:pt x="48" y="2358"/>
                  </a:lnTo>
                  <a:lnTo>
                    <a:pt x="56" y="2414"/>
                  </a:lnTo>
                  <a:lnTo>
                    <a:pt x="56" y="2462"/>
                  </a:lnTo>
                  <a:lnTo>
                    <a:pt x="64" y="2518"/>
                  </a:lnTo>
                  <a:lnTo>
                    <a:pt x="72" y="2574"/>
                  </a:lnTo>
                  <a:lnTo>
                    <a:pt x="72" y="2622"/>
                  </a:lnTo>
                  <a:lnTo>
                    <a:pt x="80" y="2678"/>
                  </a:lnTo>
                  <a:lnTo>
                    <a:pt x="80" y="2726"/>
                  </a:lnTo>
                  <a:lnTo>
                    <a:pt x="88" y="2774"/>
                  </a:lnTo>
                  <a:lnTo>
                    <a:pt x="96" y="2822"/>
                  </a:lnTo>
                  <a:lnTo>
                    <a:pt x="96" y="2870"/>
                  </a:lnTo>
                  <a:lnTo>
                    <a:pt x="104" y="2910"/>
                  </a:lnTo>
                  <a:lnTo>
                    <a:pt x="104" y="2950"/>
                  </a:lnTo>
                  <a:lnTo>
                    <a:pt x="112" y="2990"/>
                  </a:lnTo>
                  <a:lnTo>
                    <a:pt x="120" y="3030"/>
                  </a:lnTo>
                  <a:lnTo>
                    <a:pt x="120" y="3062"/>
                  </a:lnTo>
                  <a:lnTo>
                    <a:pt x="128" y="3094"/>
                  </a:lnTo>
                  <a:lnTo>
                    <a:pt x="128" y="3118"/>
                  </a:lnTo>
                  <a:lnTo>
                    <a:pt x="136" y="3142"/>
                  </a:lnTo>
                  <a:lnTo>
                    <a:pt x="144" y="3166"/>
                  </a:lnTo>
                  <a:lnTo>
                    <a:pt x="144" y="3182"/>
                  </a:lnTo>
                  <a:lnTo>
                    <a:pt x="152" y="3190"/>
                  </a:lnTo>
                  <a:lnTo>
                    <a:pt x="152" y="3206"/>
                  </a:lnTo>
                  <a:lnTo>
                    <a:pt x="160" y="3206"/>
                  </a:lnTo>
                  <a:lnTo>
                    <a:pt x="168" y="3214"/>
                  </a:lnTo>
                  <a:lnTo>
                    <a:pt x="168" y="3206"/>
                  </a:lnTo>
                  <a:lnTo>
                    <a:pt x="176" y="3198"/>
                  </a:lnTo>
                  <a:lnTo>
                    <a:pt x="176" y="3190"/>
                  </a:lnTo>
                  <a:lnTo>
                    <a:pt x="184" y="3174"/>
                  </a:lnTo>
                  <a:lnTo>
                    <a:pt x="184" y="3158"/>
                  </a:lnTo>
                  <a:lnTo>
                    <a:pt x="192" y="3134"/>
                  </a:lnTo>
                  <a:lnTo>
                    <a:pt x="200" y="3102"/>
                  </a:lnTo>
                  <a:lnTo>
                    <a:pt x="200" y="3078"/>
                  </a:lnTo>
                  <a:lnTo>
                    <a:pt x="208" y="3038"/>
                  </a:lnTo>
                  <a:lnTo>
                    <a:pt x="208" y="2998"/>
                  </a:lnTo>
                  <a:lnTo>
                    <a:pt x="216" y="2958"/>
                  </a:lnTo>
                  <a:lnTo>
                    <a:pt x="224" y="2910"/>
                  </a:lnTo>
                  <a:lnTo>
                    <a:pt x="224" y="2854"/>
                  </a:lnTo>
                  <a:lnTo>
                    <a:pt x="232" y="2798"/>
                  </a:lnTo>
                  <a:lnTo>
                    <a:pt x="232" y="2742"/>
                  </a:lnTo>
                  <a:lnTo>
                    <a:pt x="240" y="2678"/>
                  </a:lnTo>
                  <a:lnTo>
                    <a:pt x="248" y="2614"/>
                  </a:lnTo>
                  <a:lnTo>
                    <a:pt x="248" y="2550"/>
                  </a:lnTo>
                  <a:lnTo>
                    <a:pt x="256" y="2478"/>
                  </a:lnTo>
                  <a:lnTo>
                    <a:pt x="256" y="2406"/>
                  </a:lnTo>
                  <a:lnTo>
                    <a:pt x="264" y="2326"/>
                  </a:lnTo>
                  <a:lnTo>
                    <a:pt x="272" y="2247"/>
                  </a:lnTo>
                  <a:lnTo>
                    <a:pt x="272" y="2167"/>
                  </a:lnTo>
                  <a:lnTo>
                    <a:pt x="280" y="2087"/>
                  </a:lnTo>
                  <a:lnTo>
                    <a:pt x="280" y="2007"/>
                  </a:lnTo>
                  <a:lnTo>
                    <a:pt x="288" y="1919"/>
                  </a:lnTo>
                  <a:lnTo>
                    <a:pt x="296" y="1831"/>
                  </a:lnTo>
                  <a:lnTo>
                    <a:pt x="296" y="1751"/>
                  </a:lnTo>
                  <a:lnTo>
                    <a:pt x="304" y="1663"/>
                  </a:lnTo>
                  <a:lnTo>
                    <a:pt x="304" y="1575"/>
                  </a:lnTo>
                  <a:lnTo>
                    <a:pt x="312" y="1487"/>
                  </a:lnTo>
                  <a:lnTo>
                    <a:pt x="320" y="1399"/>
                  </a:lnTo>
                  <a:lnTo>
                    <a:pt x="320" y="1319"/>
                  </a:lnTo>
                  <a:lnTo>
                    <a:pt x="328" y="1231"/>
                  </a:lnTo>
                  <a:lnTo>
                    <a:pt x="328" y="1143"/>
                  </a:lnTo>
                  <a:lnTo>
                    <a:pt x="336" y="1064"/>
                  </a:lnTo>
                  <a:lnTo>
                    <a:pt x="344" y="984"/>
                  </a:lnTo>
                  <a:lnTo>
                    <a:pt x="344" y="904"/>
                  </a:lnTo>
                  <a:lnTo>
                    <a:pt x="352" y="832"/>
                  </a:lnTo>
                  <a:lnTo>
                    <a:pt x="352" y="752"/>
                  </a:lnTo>
                  <a:lnTo>
                    <a:pt x="360" y="680"/>
                  </a:lnTo>
                  <a:lnTo>
                    <a:pt x="368" y="616"/>
                  </a:lnTo>
                  <a:lnTo>
                    <a:pt x="368" y="544"/>
                  </a:lnTo>
                  <a:lnTo>
                    <a:pt x="376" y="488"/>
                  </a:lnTo>
                  <a:lnTo>
                    <a:pt x="376" y="424"/>
                  </a:lnTo>
                  <a:lnTo>
                    <a:pt x="384" y="368"/>
                  </a:lnTo>
                  <a:lnTo>
                    <a:pt x="384" y="312"/>
                  </a:lnTo>
                  <a:lnTo>
                    <a:pt x="392" y="264"/>
                  </a:lnTo>
                  <a:lnTo>
                    <a:pt x="400" y="224"/>
                  </a:lnTo>
                  <a:lnTo>
                    <a:pt x="400" y="184"/>
                  </a:lnTo>
                  <a:lnTo>
                    <a:pt x="408" y="144"/>
                  </a:lnTo>
                  <a:lnTo>
                    <a:pt x="408" y="112"/>
                  </a:lnTo>
                  <a:lnTo>
                    <a:pt x="416" y="80"/>
                  </a:lnTo>
                  <a:lnTo>
                    <a:pt x="424" y="56"/>
                  </a:lnTo>
                  <a:lnTo>
                    <a:pt x="424" y="32"/>
                  </a:lnTo>
                  <a:lnTo>
                    <a:pt x="432" y="16"/>
                  </a:lnTo>
                  <a:lnTo>
                    <a:pt x="432" y="8"/>
                  </a:lnTo>
                  <a:lnTo>
                    <a:pt x="440" y="0"/>
                  </a:lnTo>
                  <a:lnTo>
                    <a:pt x="456" y="0"/>
                  </a:lnTo>
                  <a:lnTo>
                    <a:pt x="456" y="8"/>
                  </a:lnTo>
                  <a:lnTo>
                    <a:pt x="464" y="24"/>
                  </a:lnTo>
                  <a:lnTo>
                    <a:pt x="472" y="40"/>
                  </a:lnTo>
                  <a:lnTo>
                    <a:pt x="472" y="56"/>
                  </a:lnTo>
                  <a:lnTo>
                    <a:pt x="480" y="80"/>
                  </a:lnTo>
                  <a:lnTo>
                    <a:pt x="480" y="104"/>
                  </a:lnTo>
                  <a:lnTo>
                    <a:pt x="488" y="136"/>
                  </a:lnTo>
                  <a:lnTo>
                    <a:pt x="496" y="168"/>
                  </a:lnTo>
                  <a:lnTo>
                    <a:pt x="496" y="200"/>
                  </a:lnTo>
                  <a:lnTo>
                    <a:pt x="504" y="240"/>
                  </a:lnTo>
                  <a:lnTo>
                    <a:pt x="504" y="280"/>
                  </a:lnTo>
                  <a:lnTo>
                    <a:pt x="512" y="320"/>
                  </a:lnTo>
                  <a:lnTo>
                    <a:pt x="520" y="368"/>
                  </a:lnTo>
                  <a:lnTo>
                    <a:pt x="520" y="416"/>
                  </a:lnTo>
                  <a:lnTo>
                    <a:pt x="528" y="464"/>
                  </a:lnTo>
                  <a:lnTo>
                    <a:pt x="528" y="512"/>
                  </a:lnTo>
                  <a:lnTo>
                    <a:pt x="536" y="568"/>
                  </a:lnTo>
                  <a:lnTo>
                    <a:pt x="544" y="616"/>
                  </a:lnTo>
                  <a:lnTo>
                    <a:pt x="544" y="672"/>
                  </a:lnTo>
                  <a:lnTo>
                    <a:pt x="552" y="720"/>
                  </a:lnTo>
                  <a:lnTo>
                    <a:pt x="552" y="776"/>
                  </a:lnTo>
                  <a:lnTo>
                    <a:pt x="560" y="832"/>
                  </a:lnTo>
                  <a:lnTo>
                    <a:pt x="560" y="888"/>
                  </a:lnTo>
                  <a:lnTo>
                    <a:pt x="568" y="944"/>
                  </a:lnTo>
                  <a:lnTo>
                    <a:pt x="576" y="992"/>
                  </a:lnTo>
                  <a:lnTo>
                    <a:pt x="576" y="1048"/>
                  </a:lnTo>
                  <a:lnTo>
                    <a:pt x="584" y="1104"/>
                  </a:lnTo>
                  <a:lnTo>
                    <a:pt x="584" y="1151"/>
                  </a:lnTo>
                  <a:lnTo>
                    <a:pt x="592" y="1199"/>
                  </a:lnTo>
                  <a:lnTo>
                    <a:pt x="600" y="1255"/>
                  </a:lnTo>
                  <a:lnTo>
                    <a:pt x="600" y="1303"/>
                  </a:lnTo>
                  <a:lnTo>
                    <a:pt x="608" y="1351"/>
                  </a:lnTo>
                  <a:lnTo>
                    <a:pt x="608" y="1391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979C85DA-09D5-0E47-B942-C7EBE82B6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2" y="1837"/>
              <a:ext cx="801" cy="528"/>
            </a:xfrm>
            <a:custGeom>
              <a:avLst/>
              <a:gdLst/>
              <a:ahLst/>
              <a:cxnLst>
                <a:cxn ang="0">
                  <a:pos x="16" y="104"/>
                </a:cxn>
                <a:cxn ang="0">
                  <a:pos x="24" y="216"/>
                </a:cxn>
                <a:cxn ang="0">
                  <a:pos x="40" y="312"/>
                </a:cxn>
                <a:cxn ang="0">
                  <a:pos x="56" y="392"/>
                </a:cxn>
                <a:cxn ang="0">
                  <a:pos x="72" y="448"/>
                </a:cxn>
                <a:cxn ang="0">
                  <a:pos x="88" y="496"/>
                </a:cxn>
                <a:cxn ang="0">
                  <a:pos x="96" y="520"/>
                </a:cxn>
                <a:cxn ang="0">
                  <a:pos x="120" y="528"/>
                </a:cxn>
                <a:cxn ang="0">
                  <a:pos x="144" y="504"/>
                </a:cxn>
                <a:cxn ang="0">
                  <a:pos x="168" y="480"/>
                </a:cxn>
                <a:cxn ang="0">
                  <a:pos x="176" y="456"/>
                </a:cxn>
                <a:cxn ang="0">
                  <a:pos x="192" y="432"/>
                </a:cxn>
                <a:cxn ang="0">
                  <a:pos x="208" y="408"/>
                </a:cxn>
                <a:cxn ang="0">
                  <a:pos x="232" y="384"/>
                </a:cxn>
                <a:cxn ang="0">
                  <a:pos x="256" y="376"/>
                </a:cxn>
                <a:cxn ang="0">
                  <a:pos x="280" y="376"/>
                </a:cxn>
                <a:cxn ang="0">
                  <a:pos x="304" y="392"/>
                </a:cxn>
                <a:cxn ang="0">
                  <a:pos x="328" y="400"/>
                </a:cxn>
                <a:cxn ang="0">
                  <a:pos x="353" y="416"/>
                </a:cxn>
                <a:cxn ang="0">
                  <a:pos x="377" y="416"/>
                </a:cxn>
                <a:cxn ang="0">
                  <a:pos x="401" y="400"/>
                </a:cxn>
                <a:cxn ang="0">
                  <a:pos x="417" y="384"/>
                </a:cxn>
                <a:cxn ang="0">
                  <a:pos x="441" y="352"/>
                </a:cxn>
                <a:cxn ang="0">
                  <a:pos x="449" y="328"/>
                </a:cxn>
                <a:cxn ang="0">
                  <a:pos x="465" y="296"/>
                </a:cxn>
                <a:cxn ang="0">
                  <a:pos x="481" y="256"/>
                </a:cxn>
                <a:cxn ang="0">
                  <a:pos x="497" y="216"/>
                </a:cxn>
                <a:cxn ang="0">
                  <a:pos x="513" y="184"/>
                </a:cxn>
                <a:cxn ang="0">
                  <a:pos x="521" y="152"/>
                </a:cxn>
                <a:cxn ang="0">
                  <a:pos x="537" y="120"/>
                </a:cxn>
                <a:cxn ang="0">
                  <a:pos x="553" y="88"/>
                </a:cxn>
                <a:cxn ang="0">
                  <a:pos x="569" y="64"/>
                </a:cxn>
                <a:cxn ang="0">
                  <a:pos x="585" y="48"/>
                </a:cxn>
                <a:cxn ang="0">
                  <a:pos x="609" y="40"/>
                </a:cxn>
                <a:cxn ang="0">
                  <a:pos x="633" y="40"/>
                </a:cxn>
                <a:cxn ang="0">
                  <a:pos x="657" y="56"/>
                </a:cxn>
                <a:cxn ang="0">
                  <a:pos x="681" y="72"/>
                </a:cxn>
                <a:cxn ang="0">
                  <a:pos x="705" y="80"/>
                </a:cxn>
                <a:cxn ang="0">
                  <a:pos x="729" y="80"/>
                </a:cxn>
                <a:cxn ang="0">
                  <a:pos x="753" y="64"/>
                </a:cxn>
                <a:cxn ang="0">
                  <a:pos x="777" y="40"/>
                </a:cxn>
                <a:cxn ang="0">
                  <a:pos x="793" y="16"/>
                </a:cxn>
              </a:cxnLst>
              <a:rect l="0" t="0" r="r" b="b"/>
              <a:pathLst>
                <a:path w="801" h="528">
                  <a:moveTo>
                    <a:pt x="0" y="16"/>
                  </a:moveTo>
                  <a:lnTo>
                    <a:pt x="8" y="64"/>
                  </a:lnTo>
                  <a:lnTo>
                    <a:pt x="16" y="104"/>
                  </a:lnTo>
                  <a:lnTo>
                    <a:pt x="16" y="144"/>
                  </a:lnTo>
                  <a:lnTo>
                    <a:pt x="24" y="184"/>
                  </a:lnTo>
                  <a:lnTo>
                    <a:pt x="24" y="216"/>
                  </a:lnTo>
                  <a:lnTo>
                    <a:pt x="32" y="256"/>
                  </a:lnTo>
                  <a:lnTo>
                    <a:pt x="40" y="288"/>
                  </a:lnTo>
                  <a:lnTo>
                    <a:pt x="40" y="312"/>
                  </a:lnTo>
                  <a:lnTo>
                    <a:pt x="48" y="344"/>
                  </a:lnTo>
                  <a:lnTo>
                    <a:pt x="48" y="368"/>
                  </a:lnTo>
                  <a:lnTo>
                    <a:pt x="56" y="392"/>
                  </a:lnTo>
                  <a:lnTo>
                    <a:pt x="64" y="416"/>
                  </a:lnTo>
                  <a:lnTo>
                    <a:pt x="64" y="432"/>
                  </a:lnTo>
                  <a:lnTo>
                    <a:pt x="72" y="448"/>
                  </a:lnTo>
                  <a:lnTo>
                    <a:pt x="72" y="464"/>
                  </a:lnTo>
                  <a:lnTo>
                    <a:pt x="80" y="480"/>
                  </a:lnTo>
                  <a:lnTo>
                    <a:pt x="88" y="496"/>
                  </a:lnTo>
                  <a:lnTo>
                    <a:pt x="88" y="504"/>
                  </a:lnTo>
                  <a:lnTo>
                    <a:pt x="104" y="520"/>
                  </a:lnTo>
                  <a:lnTo>
                    <a:pt x="96" y="520"/>
                  </a:lnTo>
                  <a:lnTo>
                    <a:pt x="104" y="520"/>
                  </a:lnTo>
                  <a:lnTo>
                    <a:pt x="112" y="528"/>
                  </a:lnTo>
                  <a:lnTo>
                    <a:pt x="120" y="528"/>
                  </a:lnTo>
                  <a:lnTo>
                    <a:pt x="128" y="520"/>
                  </a:lnTo>
                  <a:lnTo>
                    <a:pt x="136" y="512"/>
                  </a:lnTo>
                  <a:lnTo>
                    <a:pt x="144" y="504"/>
                  </a:lnTo>
                  <a:lnTo>
                    <a:pt x="152" y="496"/>
                  </a:lnTo>
                  <a:lnTo>
                    <a:pt x="160" y="488"/>
                  </a:lnTo>
                  <a:lnTo>
                    <a:pt x="168" y="480"/>
                  </a:lnTo>
                  <a:lnTo>
                    <a:pt x="168" y="472"/>
                  </a:lnTo>
                  <a:lnTo>
                    <a:pt x="176" y="464"/>
                  </a:lnTo>
                  <a:lnTo>
                    <a:pt x="176" y="456"/>
                  </a:lnTo>
                  <a:lnTo>
                    <a:pt x="184" y="448"/>
                  </a:lnTo>
                  <a:lnTo>
                    <a:pt x="192" y="440"/>
                  </a:lnTo>
                  <a:lnTo>
                    <a:pt x="192" y="432"/>
                  </a:lnTo>
                  <a:lnTo>
                    <a:pt x="200" y="424"/>
                  </a:lnTo>
                  <a:lnTo>
                    <a:pt x="200" y="416"/>
                  </a:lnTo>
                  <a:lnTo>
                    <a:pt x="208" y="408"/>
                  </a:lnTo>
                  <a:lnTo>
                    <a:pt x="216" y="400"/>
                  </a:lnTo>
                  <a:lnTo>
                    <a:pt x="224" y="392"/>
                  </a:lnTo>
                  <a:lnTo>
                    <a:pt x="232" y="384"/>
                  </a:lnTo>
                  <a:lnTo>
                    <a:pt x="240" y="376"/>
                  </a:lnTo>
                  <a:lnTo>
                    <a:pt x="248" y="376"/>
                  </a:lnTo>
                  <a:lnTo>
                    <a:pt x="256" y="376"/>
                  </a:lnTo>
                  <a:lnTo>
                    <a:pt x="264" y="376"/>
                  </a:lnTo>
                  <a:lnTo>
                    <a:pt x="272" y="376"/>
                  </a:lnTo>
                  <a:lnTo>
                    <a:pt x="280" y="376"/>
                  </a:lnTo>
                  <a:lnTo>
                    <a:pt x="288" y="384"/>
                  </a:lnTo>
                  <a:lnTo>
                    <a:pt x="296" y="384"/>
                  </a:lnTo>
                  <a:lnTo>
                    <a:pt x="304" y="392"/>
                  </a:lnTo>
                  <a:lnTo>
                    <a:pt x="312" y="392"/>
                  </a:lnTo>
                  <a:lnTo>
                    <a:pt x="320" y="400"/>
                  </a:lnTo>
                  <a:lnTo>
                    <a:pt x="328" y="400"/>
                  </a:lnTo>
                  <a:lnTo>
                    <a:pt x="337" y="408"/>
                  </a:lnTo>
                  <a:lnTo>
                    <a:pt x="345" y="416"/>
                  </a:lnTo>
                  <a:lnTo>
                    <a:pt x="353" y="416"/>
                  </a:lnTo>
                  <a:lnTo>
                    <a:pt x="361" y="416"/>
                  </a:lnTo>
                  <a:lnTo>
                    <a:pt x="369" y="416"/>
                  </a:lnTo>
                  <a:lnTo>
                    <a:pt x="377" y="416"/>
                  </a:lnTo>
                  <a:lnTo>
                    <a:pt x="385" y="416"/>
                  </a:lnTo>
                  <a:lnTo>
                    <a:pt x="393" y="408"/>
                  </a:lnTo>
                  <a:lnTo>
                    <a:pt x="401" y="400"/>
                  </a:lnTo>
                  <a:lnTo>
                    <a:pt x="409" y="400"/>
                  </a:lnTo>
                  <a:lnTo>
                    <a:pt x="417" y="392"/>
                  </a:lnTo>
                  <a:lnTo>
                    <a:pt x="417" y="384"/>
                  </a:lnTo>
                  <a:lnTo>
                    <a:pt x="425" y="376"/>
                  </a:lnTo>
                  <a:lnTo>
                    <a:pt x="433" y="368"/>
                  </a:lnTo>
                  <a:lnTo>
                    <a:pt x="441" y="352"/>
                  </a:lnTo>
                  <a:lnTo>
                    <a:pt x="441" y="344"/>
                  </a:lnTo>
                  <a:lnTo>
                    <a:pt x="449" y="336"/>
                  </a:lnTo>
                  <a:lnTo>
                    <a:pt x="449" y="328"/>
                  </a:lnTo>
                  <a:lnTo>
                    <a:pt x="457" y="312"/>
                  </a:lnTo>
                  <a:lnTo>
                    <a:pt x="465" y="304"/>
                  </a:lnTo>
                  <a:lnTo>
                    <a:pt x="465" y="296"/>
                  </a:lnTo>
                  <a:lnTo>
                    <a:pt x="473" y="280"/>
                  </a:lnTo>
                  <a:lnTo>
                    <a:pt x="473" y="272"/>
                  </a:lnTo>
                  <a:lnTo>
                    <a:pt x="481" y="256"/>
                  </a:lnTo>
                  <a:lnTo>
                    <a:pt x="489" y="248"/>
                  </a:lnTo>
                  <a:lnTo>
                    <a:pt x="489" y="232"/>
                  </a:lnTo>
                  <a:lnTo>
                    <a:pt x="497" y="216"/>
                  </a:lnTo>
                  <a:lnTo>
                    <a:pt x="497" y="208"/>
                  </a:lnTo>
                  <a:lnTo>
                    <a:pt x="505" y="192"/>
                  </a:lnTo>
                  <a:lnTo>
                    <a:pt x="513" y="184"/>
                  </a:lnTo>
                  <a:lnTo>
                    <a:pt x="513" y="168"/>
                  </a:lnTo>
                  <a:lnTo>
                    <a:pt x="521" y="160"/>
                  </a:lnTo>
                  <a:lnTo>
                    <a:pt x="521" y="152"/>
                  </a:lnTo>
                  <a:lnTo>
                    <a:pt x="529" y="136"/>
                  </a:lnTo>
                  <a:lnTo>
                    <a:pt x="529" y="128"/>
                  </a:lnTo>
                  <a:lnTo>
                    <a:pt x="537" y="120"/>
                  </a:lnTo>
                  <a:lnTo>
                    <a:pt x="545" y="104"/>
                  </a:lnTo>
                  <a:lnTo>
                    <a:pt x="545" y="96"/>
                  </a:lnTo>
                  <a:lnTo>
                    <a:pt x="553" y="88"/>
                  </a:lnTo>
                  <a:lnTo>
                    <a:pt x="553" y="80"/>
                  </a:lnTo>
                  <a:lnTo>
                    <a:pt x="561" y="72"/>
                  </a:lnTo>
                  <a:lnTo>
                    <a:pt x="569" y="64"/>
                  </a:lnTo>
                  <a:lnTo>
                    <a:pt x="585" y="48"/>
                  </a:lnTo>
                  <a:lnTo>
                    <a:pt x="577" y="48"/>
                  </a:lnTo>
                  <a:lnTo>
                    <a:pt x="585" y="48"/>
                  </a:lnTo>
                  <a:lnTo>
                    <a:pt x="593" y="40"/>
                  </a:lnTo>
                  <a:lnTo>
                    <a:pt x="601" y="40"/>
                  </a:lnTo>
                  <a:lnTo>
                    <a:pt x="609" y="40"/>
                  </a:lnTo>
                  <a:lnTo>
                    <a:pt x="617" y="40"/>
                  </a:lnTo>
                  <a:lnTo>
                    <a:pt x="625" y="40"/>
                  </a:lnTo>
                  <a:lnTo>
                    <a:pt x="633" y="40"/>
                  </a:lnTo>
                  <a:lnTo>
                    <a:pt x="641" y="48"/>
                  </a:lnTo>
                  <a:lnTo>
                    <a:pt x="649" y="48"/>
                  </a:lnTo>
                  <a:lnTo>
                    <a:pt x="657" y="56"/>
                  </a:lnTo>
                  <a:lnTo>
                    <a:pt x="665" y="56"/>
                  </a:lnTo>
                  <a:lnTo>
                    <a:pt x="673" y="64"/>
                  </a:lnTo>
                  <a:lnTo>
                    <a:pt x="681" y="72"/>
                  </a:lnTo>
                  <a:lnTo>
                    <a:pt x="689" y="72"/>
                  </a:lnTo>
                  <a:lnTo>
                    <a:pt x="697" y="80"/>
                  </a:lnTo>
                  <a:lnTo>
                    <a:pt x="705" y="80"/>
                  </a:lnTo>
                  <a:lnTo>
                    <a:pt x="713" y="80"/>
                  </a:lnTo>
                  <a:lnTo>
                    <a:pt x="721" y="80"/>
                  </a:lnTo>
                  <a:lnTo>
                    <a:pt x="729" y="80"/>
                  </a:lnTo>
                  <a:lnTo>
                    <a:pt x="737" y="80"/>
                  </a:lnTo>
                  <a:lnTo>
                    <a:pt x="745" y="72"/>
                  </a:lnTo>
                  <a:lnTo>
                    <a:pt x="753" y="64"/>
                  </a:lnTo>
                  <a:lnTo>
                    <a:pt x="761" y="56"/>
                  </a:lnTo>
                  <a:lnTo>
                    <a:pt x="769" y="48"/>
                  </a:lnTo>
                  <a:lnTo>
                    <a:pt x="777" y="40"/>
                  </a:lnTo>
                  <a:lnTo>
                    <a:pt x="785" y="32"/>
                  </a:lnTo>
                  <a:lnTo>
                    <a:pt x="793" y="24"/>
                  </a:lnTo>
                  <a:lnTo>
                    <a:pt x="793" y="16"/>
                  </a:lnTo>
                  <a:lnTo>
                    <a:pt x="801" y="8"/>
                  </a:lnTo>
                  <a:lnTo>
                    <a:pt x="801" y="0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DB5D4024-A1FA-DF41-8CEE-A700CBBF8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" y="1765"/>
              <a:ext cx="488" cy="1903"/>
            </a:xfrm>
            <a:custGeom>
              <a:avLst/>
              <a:gdLst/>
              <a:ahLst/>
              <a:cxnLst>
                <a:cxn ang="0">
                  <a:pos x="8" y="64"/>
                </a:cxn>
                <a:cxn ang="0">
                  <a:pos x="16" y="48"/>
                </a:cxn>
                <a:cxn ang="0">
                  <a:pos x="24" y="32"/>
                </a:cxn>
                <a:cxn ang="0">
                  <a:pos x="40" y="16"/>
                </a:cxn>
                <a:cxn ang="0">
                  <a:pos x="56" y="8"/>
                </a:cxn>
                <a:cxn ang="0">
                  <a:pos x="72" y="8"/>
                </a:cxn>
                <a:cxn ang="0">
                  <a:pos x="88" y="16"/>
                </a:cxn>
                <a:cxn ang="0">
                  <a:pos x="96" y="32"/>
                </a:cxn>
                <a:cxn ang="0">
                  <a:pos x="104" y="48"/>
                </a:cxn>
                <a:cxn ang="0">
                  <a:pos x="112" y="80"/>
                </a:cxn>
                <a:cxn ang="0">
                  <a:pos x="120" y="120"/>
                </a:cxn>
                <a:cxn ang="0">
                  <a:pos x="128" y="168"/>
                </a:cxn>
                <a:cxn ang="0">
                  <a:pos x="144" y="224"/>
                </a:cxn>
                <a:cxn ang="0">
                  <a:pos x="152" y="288"/>
                </a:cxn>
                <a:cxn ang="0">
                  <a:pos x="160" y="360"/>
                </a:cxn>
                <a:cxn ang="0">
                  <a:pos x="168" y="440"/>
                </a:cxn>
                <a:cxn ang="0">
                  <a:pos x="176" y="528"/>
                </a:cxn>
                <a:cxn ang="0">
                  <a:pos x="192" y="616"/>
                </a:cxn>
                <a:cxn ang="0">
                  <a:pos x="200" y="720"/>
                </a:cxn>
                <a:cxn ang="0">
                  <a:pos x="208" y="824"/>
                </a:cxn>
                <a:cxn ang="0">
                  <a:pos x="216" y="928"/>
                </a:cxn>
                <a:cxn ang="0">
                  <a:pos x="224" y="1031"/>
                </a:cxn>
                <a:cxn ang="0">
                  <a:pos x="240" y="1143"/>
                </a:cxn>
                <a:cxn ang="0">
                  <a:pos x="248" y="1247"/>
                </a:cxn>
                <a:cxn ang="0">
                  <a:pos x="256" y="1359"/>
                </a:cxn>
                <a:cxn ang="0">
                  <a:pos x="264" y="1455"/>
                </a:cxn>
                <a:cxn ang="0">
                  <a:pos x="272" y="1551"/>
                </a:cxn>
                <a:cxn ang="0">
                  <a:pos x="288" y="1639"/>
                </a:cxn>
                <a:cxn ang="0">
                  <a:pos x="296" y="1711"/>
                </a:cxn>
                <a:cxn ang="0">
                  <a:pos x="304" y="1775"/>
                </a:cxn>
                <a:cxn ang="0">
                  <a:pos x="312" y="1831"/>
                </a:cxn>
                <a:cxn ang="0">
                  <a:pos x="320" y="1871"/>
                </a:cxn>
                <a:cxn ang="0">
                  <a:pos x="328" y="1895"/>
                </a:cxn>
                <a:cxn ang="0">
                  <a:pos x="352" y="1903"/>
                </a:cxn>
                <a:cxn ang="0">
                  <a:pos x="360" y="1879"/>
                </a:cxn>
                <a:cxn ang="0">
                  <a:pos x="368" y="1839"/>
                </a:cxn>
                <a:cxn ang="0">
                  <a:pos x="376" y="1783"/>
                </a:cxn>
                <a:cxn ang="0">
                  <a:pos x="392" y="1711"/>
                </a:cxn>
                <a:cxn ang="0">
                  <a:pos x="400" y="1623"/>
                </a:cxn>
                <a:cxn ang="0">
                  <a:pos x="408" y="1519"/>
                </a:cxn>
                <a:cxn ang="0">
                  <a:pos x="416" y="1399"/>
                </a:cxn>
                <a:cxn ang="0">
                  <a:pos x="424" y="1263"/>
                </a:cxn>
                <a:cxn ang="0">
                  <a:pos x="440" y="1127"/>
                </a:cxn>
                <a:cxn ang="0">
                  <a:pos x="448" y="975"/>
                </a:cxn>
                <a:cxn ang="0">
                  <a:pos x="456" y="808"/>
                </a:cxn>
                <a:cxn ang="0">
                  <a:pos x="464" y="648"/>
                </a:cxn>
                <a:cxn ang="0">
                  <a:pos x="472" y="472"/>
                </a:cxn>
                <a:cxn ang="0">
                  <a:pos x="488" y="304"/>
                </a:cxn>
              </a:cxnLst>
              <a:rect l="0" t="0" r="r" b="b"/>
              <a:pathLst>
                <a:path w="488" h="1903">
                  <a:moveTo>
                    <a:pt x="0" y="72"/>
                  </a:moveTo>
                  <a:lnTo>
                    <a:pt x="8" y="64"/>
                  </a:lnTo>
                  <a:lnTo>
                    <a:pt x="16" y="56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48" y="8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0" y="8"/>
                  </a:lnTo>
                  <a:lnTo>
                    <a:pt x="88" y="16"/>
                  </a:lnTo>
                  <a:lnTo>
                    <a:pt x="88" y="24"/>
                  </a:lnTo>
                  <a:lnTo>
                    <a:pt x="96" y="32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12" y="80"/>
                  </a:lnTo>
                  <a:lnTo>
                    <a:pt x="120" y="104"/>
                  </a:lnTo>
                  <a:lnTo>
                    <a:pt x="120" y="120"/>
                  </a:lnTo>
                  <a:lnTo>
                    <a:pt x="128" y="144"/>
                  </a:lnTo>
                  <a:lnTo>
                    <a:pt x="128" y="168"/>
                  </a:lnTo>
                  <a:lnTo>
                    <a:pt x="136" y="192"/>
                  </a:lnTo>
                  <a:lnTo>
                    <a:pt x="144" y="224"/>
                  </a:lnTo>
                  <a:lnTo>
                    <a:pt x="144" y="256"/>
                  </a:lnTo>
                  <a:lnTo>
                    <a:pt x="152" y="288"/>
                  </a:lnTo>
                  <a:lnTo>
                    <a:pt x="152" y="320"/>
                  </a:lnTo>
                  <a:lnTo>
                    <a:pt x="160" y="360"/>
                  </a:lnTo>
                  <a:lnTo>
                    <a:pt x="168" y="400"/>
                  </a:lnTo>
                  <a:lnTo>
                    <a:pt x="168" y="440"/>
                  </a:lnTo>
                  <a:lnTo>
                    <a:pt x="176" y="480"/>
                  </a:lnTo>
                  <a:lnTo>
                    <a:pt x="176" y="528"/>
                  </a:lnTo>
                  <a:lnTo>
                    <a:pt x="184" y="568"/>
                  </a:lnTo>
                  <a:lnTo>
                    <a:pt x="192" y="616"/>
                  </a:lnTo>
                  <a:lnTo>
                    <a:pt x="192" y="664"/>
                  </a:lnTo>
                  <a:lnTo>
                    <a:pt x="200" y="720"/>
                  </a:lnTo>
                  <a:lnTo>
                    <a:pt x="200" y="768"/>
                  </a:lnTo>
                  <a:lnTo>
                    <a:pt x="208" y="824"/>
                  </a:lnTo>
                  <a:lnTo>
                    <a:pt x="216" y="872"/>
                  </a:lnTo>
                  <a:lnTo>
                    <a:pt x="216" y="928"/>
                  </a:lnTo>
                  <a:lnTo>
                    <a:pt x="224" y="983"/>
                  </a:lnTo>
                  <a:lnTo>
                    <a:pt x="224" y="1031"/>
                  </a:lnTo>
                  <a:lnTo>
                    <a:pt x="232" y="1087"/>
                  </a:lnTo>
                  <a:lnTo>
                    <a:pt x="240" y="1143"/>
                  </a:lnTo>
                  <a:lnTo>
                    <a:pt x="240" y="1199"/>
                  </a:lnTo>
                  <a:lnTo>
                    <a:pt x="248" y="1247"/>
                  </a:lnTo>
                  <a:lnTo>
                    <a:pt x="248" y="1303"/>
                  </a:lnTo>
                  <a:lnTo>
                    <a:pt x="256" y="1359"/>
                  </a:lnTo>
                  <a:lnTo>
                    <a:pt x="264" y="1407"/>
                  </a:lnTo>
                  <a:lnTo>
                    <a:pt x="264" y="1455"/>
                  </a:lnTo>
                  <a:lnTo>
                    <a:pt x="272" y="1503"/>
                  </a:lnTo>
                  <a:lnTo>
                    <a:pt x="272" y="1551"/>
                  </a:lnTo>
                  <a:lnTo>
                    <a:pt x="280" y="1591"/>
                  </a:lnTo>
                  <a:lnTo>
                    <a:pt x="288" y="1639"/>
                  </a:lnTo>
                  <a:lnTo>
                    <a:pt x="288" y="1679"/>
                  </a:lnTo>
                  <a:lnTo>
                    <a:pt x="296" y="1711"/>
                  </a:lnTo>
                  <a:lnTo>
                    <a:pt x="296" y="1743"/>
                  </a:lnTo>
                  <a:lnTo>
                    <a:pt x="304" y="1775"/>
                  </a:lnTo>
                  <a:lnTo>
                    <a:pt x="304" y="1807"/>
                  </a:lnTo>
                  <a:lnTo>
                    <a:pt x="312" y="1831"/>
                  </a:lnTo>
                  <a:lnTo>
                    <a:pt x="320" y="1855"/>
                  </a:lnTo>
                  <a:lnTo>
                    <a:pt x="320" y="1871"/>
                  </a:lnTo>
                  <a:lnTo>
                    <a:pt x="328" y="1887"/>
                  </a:lnTo>
                  <a:lnTo>
                    <a:pt x="328" y="1895"/>
                  </a:lnTo>
                  <a:lnTo>
                    <a:pt x="336" y="1903"/>
                  </a:lnTo>
                  <a:lnTo>
                    <a:pt x="352" y="1903"/>
                  </a:lnTo>
                  <a:lnTo>
                    <a:pt x="352" y="1895"/>
                  </a:lnTo>
                  <a:lnTo>
                    <a:pt x="360" y="1879"/>
                  </a:lnTo>
                  <a:lnTo>
                    <a:pt x="368" y="1863"/>
                  </a:lnTo>
                  <a:lnTo>
                    <a:pt x="368" y="1839"/>
                  </a:lnTo>
                  <a:lnTo>
                    <a:pt x="376" y="1815"/>
                  </a:lnTo>
                  <a:lnTo>
                    <a:pt x="376" y="1783"/>
                  </a:lnTo>
                  <a:lnTo>
                    <a:pt x="384" y="1751"/>
                  </a:lnTo>
                  <a:lnTo>
                    <a:pt x="392" y="1711"/>
                  </a:lnTo>
                  <a:lnTo>
                    <a:pt x="392" y="1663"/>
                  </a:lnTo>
                  <a:lnTo>
                    <a:pt x="400" y="1623"/>
                  </a:lnTo>
                  <a:lnTo>
                    <a:pt x="400" y="1567"/>
                  </a:lnTo>
                  <a:lnTo>
                    <a:pt x="408" y="1519"/>
                  </a:lnTo>
                  <a:lnTo>
                    <a:pt x="416" y="1455"/>
                  </a:lnTo>
                  <a:lnTo>
                    <a:pt x="416" y="1399"/>
                  </a:lnTo>
                  <a:lnTo>
                    <a:pt x="424" y="1335"/>
                  </a:lnTo>
                  <a:lnTo>
                    <a:pt x="424" y="1263"/>
                  </a:lnTo>
                  <a:lnTo>
                    <a:pt x="432" y="1199"/>
                  </a:lnTo>
                  <a:lnTo>
                    <a:pt x="440" y="1127"/>
                  </a:lnTo>
                  <a:lnTo>
                    <a:pt x="440" y="1047"/>
                  </a:lnTo>
                  <a:lnTo>
                    <a:pt x="448" y="975"/>
                  </a:lnTo>
                  <a:lnTo>
                    <a:pt x="448" y="896"/>
                  </a:lnTo>
                  <a:lnTo>
                    <a:pt x="456" y="808"/>
                  </a:lnTo>
                  <a:lnTo>
                    <a:pt x="464" y="728"/>
                  </a:lnTo>
                  <a:lnTo>
                    <a:pt x="464" y="648"/>
                  </a:lnTo>
                  <a:lnTo>
                    <a:pt x="472" y="560"/>
                  </a:lnTo>
                  <a:lnTo>
                    <a:pt x="472" y="472"/>
                  </a:lnTo>
                  <a:lnTo>
                    <a:pt x="480" y="384"/>
                  </a:lnTo>
                  <a:lnTo>
                    <a:pt x="488" y="304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s-ES_tradnl"/>
            </a:p>
          </p:txBody>
        </p:sp>
      </p:grpSp>
      <p:sp>
        <p:nvSpPr>
          <p:cNvPr id="57" name="Line 2">
            <a:extLst>
              <a:ext uri="{FF2B5EF4-FFF2-40B4-BE49-F238E27FC236}">
                <a16:creationId xmlns:a16="http://schemas.microsoft.com/office/drawing/2014/main" id="{F01A0896-6743-8247-A0B4-D202B8C352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1073" y="3344291"/>
            <a:ext cx="3046798" cy="39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 dirty="0"/>
          </a:p>
        </p:txBody>
      </p:sp>
      <p:sp>
        <p:nvSpPr>
          <p:cNvPr id="58" name="Line 3">
            <a:extLst>
              <a:ext uri="{FF2B5EF4-FFF2-40B4-BE49-F238E27FC236}">
                <a16:creationId xmlns:a16="http://schemas.microsoft.com/office/drawing/2014/main" id="{C8E0E028-528B-E049-B94C-0A8DCC803F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8234" y="1792883"/>
            <a:ext cx="0" cy="282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 dirty="0"/>
          </a:p>
        </p:txBody>
      </p:sp>
      <p:sp>
        <p:nvSpPr>
          <p:cNvPr id="59" name="Text Box 13">
            <a:extLst>
              <a:ext uri="{FF2B5EF4-FFF2-40B4-BE49-F238E27FC236}">
                <a16:creationId xmlns:a16="http://schemas.microsoft.com/office/drawing/2014/main" id="{ADBB4CEE-B36D-9848-8D39-E7FB37DBC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654" y="1321395"/>
            <a:ext cx="49244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1600" dirty="0">
                <a:latin typeface="Trebuchet MS" charset="0"/>
              </a:rPr>
              <a:t>f(t)</a:t>
            </a:r>
            <a:endParaRPr lang="es-ES" sz="1600" dirty="0">
              <a:latin typeface="Trebuchet MS" charset="0"/>
            </a:endParaRPr>
          </a:p>
        </p:txBody>
      </p:sp>
      <p:sp>
        <p:nvSpPr>
          <p:cNvPr id="60" name="Text Box 13">
            <a:extLst>
              <a:ext uri="{FF2B5EF4-FFF2-40B4-BE49-F238E27FC236}">
                <a16:creationId xmlns:a16="http://schemas.microsoft.com/office/drawing/2014/main" id="{B729A3A7-D7BE-DA4C-9FBD-8744117B5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2053" y="3344291"/>
            <a:ext cx="2696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C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s-E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val 66">
            <a:extLst>
              <a:ext uri="{FF2B5EF4-FFF2-40B4-BE49-F238E27FC236}">
                <a16:creationId xmlns:a16="http://schemas.microsoft.com/office/drawing/2014/main" id="{055FC902-A753-BC42-898E-0A7C6EB8E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302" y="3295079"/>
            <a:ext cx="88900" cy="968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1" name="Oval 67">
            <a:extLst>
              <a:ext uri="{FF2B5EF4-FFF2-40B4-BE49-F238E27FC236}">
                <a16:creationId xmlns:a16="http://schemas.microsoft.com/office/drawing/2014/main" id="{10B26A6B-EEB3-7449-B0E3-E3646EBB8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0752" y="3295079"/>
            <a:ext cx="88900" cy="968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2" name="Line 68">
            <a:extLst>
              <a:ext uri="{FF2B5EF4-FFF2-40B4-BE49-F238E27FC236}">
                <a16:creationId xmlns:a16="http://schemas.microsoft.com/office/drawing/2014/main" id="{C1139A82-10BC-B140-95DD-273056C1B0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76740" y="3342704"/>
            <a:ext cx="3556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EA7743-89F5-2B42-8F91-C6BF2A88BA46}"/>
              </a:ext>
            </a:extLst>
          </p:cNvPr>
          <p:cNvSpPr txBox="1"/>
          <p:nvPr/>
        </p:nvSpPr>
        <p:spPr>
          <a:xfrm>
            <a:off x="411576" y="389705"/>
            <a:ext cx="4445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Transformada de Fourier en 1D</a:t>
            </a:r>
          </a:p>
        </p:txBody>
      </p:sp>
    </p:spTree>
    <p:extLst>
      <p:ext uri="{BB962C8B-B14F-4D97-AF65-F5344CB8AC3E}">
        <p14:creationId xmlns:p14="http://schemas.microsoft.com/office/powerpoint/2010/main" val="2468578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BB365E-27D1-C74F-B921-C2B8E83CA43A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8105C53-0175-F84C-AFD4-2414725FD753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8360531-1702-2A4F-8141-76D69416A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270" y="3676904"/>
            <a:ext cx="2846236" cy="2818603"/>
          </a:xfrm>
          <a:prstGeom prst="rect">
            <a:avLst/>
          </a:prstGeom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23BD7B87-2D58-7641-B8D5-9D010F2BD554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48321B-2D16-5146-813F-E112675B1465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CFFD3CB-D06F-F444-8D49-B1EFD8527AFE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</p:spTree>
    <p:extLst>
      <p:ext uri="{BB962C8B-B14F-4D97-AF65-F5344CB8AC3E}">
        <p14:creationId xmlns:p14="http://schemas.microsoft.com/office/powerpoint/2010/main" val="848170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BB365E-27D1-C74F-B921-C2B8E83CA43A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8105C53-0175-F84C-AFD4-2414725FD753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3BD7B87-2D58-7641-B8D5-9D010F2BD554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68462-4BAB-7244-9CF9-ED5533DE6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769" y="3698170"/>
            <a:ext cx="2676133" cy="2702629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18293821-29BB-7D40-8031-7ACF8C9A6131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F70062D-3A79-7D45-BFE8-13C79C910E70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85B3C2-4270-6544-9366-AFFB76F40B34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</p:spTree>
    <p:extLst>
      <p:ext uri="{BB962C8B-B14F-4D97-AF65-F5344CB8AC3E}">
        <p14:creationId xmlns:p14="http://schemas.microsoft.com/office/powerpoint/2010/main" val="2334225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BB365E-27D1-C74F-B921-C2B8E83CA43A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8105C53-0175-F84C-AFD4-2414725FD753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3BD7B87-2D58-7641-B8D5-9D010F2BD554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8293821-29BB-7D40-8031-7ACF8C9A6131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508F9EA-AFE6-074C-AB6B-A6F1A7757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4304816" y="3719100"/>
            <a:ext cx="2744488" cy="2702629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9911D1D9-C665-934E-BD1C-559B5A057A9A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7F30D0-250D-DB42-A8CC-B9ECD2734BF4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02BCEB-3E7E-A640-8B45-484ACEEF7B84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</p:spTree>
    <p:extLst>
      <p:ext uri="{BB962C8B-B14F-4D97-AF65-F5344CB8AC3E}">
        <p14:creationId xmlns:p14="http://schemas.microsoft.com/office/powerpoint/2010/main" val="4177291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BB365E-27D1-C74F-B921-C2B8E83CA43A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8105C53-0175-F84C-AFD4-2414725FD753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E66C0D6-0FD5-B347-B404-7BFC29EB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910" y="3704292"/>
            <a:ext cx="2722720" cy="268228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E50BABD-1D7C-8745-A04E-A63FE13BF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617" y="3669784"/>
            <a:ext cx="2768271" cy="280445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EFFFD9C-CB7A-BF4C-9FCA-F101F9AAFE0A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17A1DFE-FD40-2640-A84C-ABDF232E12D5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</p:spTree>
    <p:extLst>
      <p:ext uri="{BB962C8B-B14F-4D97-AF65-F5344CB8AC3E}">
        <p14:creationId xmlns:p14="http://schemas.microsoft.com/office/powerpoint/2010/main" val="968352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BB365E-27D1-C74F-B921-C2B8E83CA43A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8105C53-0175-F84C-AFD4-2414725FD753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F9B5227-DB1B-FF47-802D-140DDAC46C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38111" y="3655639"/>
            <a:ext cx="2786759" cy="2755794"/>
          </a:xfrm>
          <a:prstGeom prst="rect">
            <a:avLst/>
          </a:prstGeom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id="{ED46EFC6-A61E-6F41-8A4F-06366F19886B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C7AEA1-A183-DA47-B47C-FF31D341A02D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2336B5-A9F9-F04B-A578-65F8183D080F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</p:spTree>
    <p:extLst>
      <p:ext uri="{BB962C8B-B14F-4D97-AF65-F5344CB8AC3E}">
        <p14:creationId xmlns:p14="http://schemas.microsoft.com/office/powerpoint/2010/main" val="669211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BB365E-27D1-C74F-B921-C2B8E83CA43A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8105C53-0175-F84C-AFD4-2414725FD753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F9B5227-DB1B-FF47-802D-140DDAC46C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38111" y="3655639"/>
            <a:ext cx="2786759" cy="2755794"/>
          </a:xfrm>
          <a:prstGeom prst="rect">
            <a:avLst/>
          </a:prstGeom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id="{ED46EFC6-A61E-6F41-8A4F-06366F19886B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F63C7F0-5E45-FB46-912E-4B5907720DBF}"/>
              </a:ext>
            </a:extLst>
          </p:cNvPr>
          <p:cNvCxnSpPr>
            <a:cxnSpLocks/>
          </p:cNvCxnSpPr>
          <p:nvPr/>
        </p:nvCxnSpPr>
        <p:spPr>
          <a:xfrm flipV="1">
            <a:off x="7391215" y="784301"/>
            <a:ext cx="1190600" cy="291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B102B93-7DE5-B64D-A8C4-40490219DE48}"/>
              </a:ext>
            </a:extLst>
          </p:cNvPr>
          <p:cNvCxnSpPr>
            <a:cxnSpLocks/>
          </p:cNvCxnSpPr>
          <p:nvPr/>
        </p:nvCxnSpPr>
        <p:spPr>
          <a:xfrm flipH="1">
            <a:off x="6972672" y="779990"/>
            <a:ext cx="434727" cy="65347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AD55333-B3FE-C64A-AF83-31AE093FB62B}"/>
              </a:ext>
            </a:extLst>
          </p:cNvPr>
          <p:cNvCxnSpPr>
            <a:cxnSpLocks/>
          </p:cNvCxnSpPr>
          <p:nvPr/>
        </p:nvCxnSpPr>
        <p:spPr>
          <a:xfrm flipV="1">
            <a:off x="7410743" y="158956"/>
            <a:ext cx="0" cy="62825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B980404-D9AD-BA44-97A6-5AF8F7CD6C8A}"/>
              </a:ext>
            </a:extLst>
          </p:cNvPr>
          <p:cNvCxnSpPr/>
          <p:nvPr/>
        </p:nvCxnSpPr>
        <p:spPr>
          <a:xfrm>
            <a:off x="7653106" y="694171"/>
            <a:ext cx="0" cy="18025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6A9A2EA-8FE4-EE4D-B2CF-47DA6AE0D18A}"/>
              </a:ext>
            </a:extLst>
          </p:cNvPr>
          <p:cNvCxnSpPr/>
          <p:nvPr/>
        </p:nvCxnSpPr>
        <p:spPr>
          <a:xfrm>
            <a:off x="7850012" y="693909"/>
            <a:ext cx="0" cy="18025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897452B-ADFA-3C47-9FBE-BAAD72BF8188}"/>
              </a:ext>
            </a:extLst>
          </p:cNvPr>
          <p:cNvCxnSpPr/>
          <p:nvPr/>
        </p:nvCxnSpPr>
        <p:spPr>
          <a:xfrm>
            <a:off x="8038826" y="693908"/>
            <a:ext cx="0" cy="18025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F1766DD-4C48-8E4C-A0B5-DADDFA4C1C3D}"/>
              </a:ext>
            </a:extLst>
          </p:cNvPr>
          <p:cNvCxnSpPr/>
          <p:nvPr/>
        </p:nvCxnSpPr>
        <p:spPr>
          <a:xfrm>
            <a:off x="8224827" y="689861"/>
            <a:ext cx="0" cy="18025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BB7D7C-31FD-7145-8ABB-8E11F62A9CB8}"/>
              </a:ext>
            </a:extLst>
          </p:cNvPr>
          <p:cNvCxnSpPr>
            <a:cxnSpLocks/>
          </p:cNvCxnSpPr>
          <p:nvPr/>
        </p:nvCxnSpPr>
        <p:spPr>
          <a:xfrm>
            <a:off x="7850012" y="463578"/>
            <a:ext cx="0" cy="31641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98589DC-0D4C-3543-8936-C75E5F3BF106}"/>
              </a:ext>
            </a:extLst>
          </p:cNvPr>
          <p:cNvCxnSpPr>
            <a:cxnSpLocks/>
          </p:cNvCxnSpPr>
          <p:nvPr/>
        </p:nvCxnSpPr>
        <p:spPr>
          <a:xfrm flipH="1">
            <a:off x="7233201" y="876223"/>
            <a:ext cx="19442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F4D3A5F-7DE4-D843-B0C3-03D9E5610F30}"/>
              </a:ext>
            </a:extLst>
          </p:cNvPr>
          <p:cNvCxnSpPr>
            <a:cxnSpLocks/>
          </p:cNvCxnSpPr>
          <p:nvPr/>
        </p:nvCxnSpPr>
        <p:spPr>
          <a:xfrm flipH="1">
            <a:off x="7168355" y="990508"/>
            <a:ext cx="19442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F5094D2-B6BC-6B4C-AC4E-317C991101F0}"/>
              </a:ext>
            </a:extLst>
          </p:cNvPr>
          <p:cNvCxnSpPr>
            <a:cxnSpLocks/>
          </p:cNvCxnSpPr>
          <p:nvPr/>
        </p:nvCxnSpPr>
        <p:spPr>
          <a:xfrm flipH="1">
            <a:off x="7101575" y="1106729"/>
            <a:ext cx="19442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4E06344-B3C1-884C-8FFD-C8E9283F2C90}"/>
              </a:ext>
            </a:extLst>
          </p:cNvPr>
          <p:cNvCxnSpPr>
            <a:cxnSpLocks/>
          </p:cNvCxnSpPr>
          <p:nvPr/>
        </p:nvCxnSpPr>
        <p:spPr>
          <a:xfrm flipH="1">
            <a:off x="7026635" y="1222715"/>
            <a:ext cx="19442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CBD9965-7B7A-0E45-9463-F8BC39281BE9}"/>
              </a:ext>
            </a:extLst>
          </p:cNvPr>
          <p:cNvCxnSpPr>
            <a:cxnSpLocks/>
          </p:cNvCxnSpPr>
          <p:nvPr/>
        </p:nvCxnSpPr>
        <p:spPr>
          <a:xfrm>
            <a:off x="7192513" y="790317"/>
            <a:ext cx="0" cy="31641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80B5749-C619-8E48-9134-C9C442339CE9}"/>
              </a:ext>
            </a:extLst>
          </p:cNvPr>
          <p:cNvSpPr txBox="1"/>
          <p:nvPr/>
        </p:nvSpPr>
        <p:spPr>
          <a:xfrm>
            <a:off x="7539132" y="856190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1        2       3       4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306A284-F08D-B643-A6E7-63447D8D055A}"/>
              </a:ext>
            </a:extLst>
          </p:cNvPr>
          <p:cNvSpPr/>
          <p:nvPr/>
        </p:nvSpPr>
        <p:spPr>
          <a:xfrm>
            <a:off x="7340232" y="787211"/>
            <a:ext cx="22794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F2E7F9-1DE0-ED42-ABA4-FB3B04BAE874}"/>
              </a:ext>
            </a:extLst>
          </p:cNvPr>
          <p:cNvSpPr/>
          <p:nvPr/>
        </p:nvSpPr>
        <p:spPr>
          <a:xfrm>
            <a:off x="7293425" y="903431"/>
            <a:ext cx="22794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2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836F217-0975-D848-B393-D79C2545E1B9}"/>
              </a:ext>
            </a:extLst>
          </p:cNvPr>
          <p:cNvSpPr/>
          <p:nvPr/>
        </p:nvSpPr>
        <p:spPr>
          <a:xfrm>
            <a:off x="7227587" y="1019512"/>
            <a:ext cx="22794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5D5C01F-F6AB-D142-AA4A-5AD3BE3FFC65}"/>
              </a:ext>
            </a:extLst>
          </p:cNvPr>
          <p:cNvSpPr/>
          <p:nvPr/>
        </p:nvSpPr>
        <p:spPr>
          <a:xfrm>
            <a:off x="7158645" y="1140848"/>
            <a:ext cx="22794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31066E-8102-B949-892C-9BAAFF542714}"/>
              </a:ext>
            </a:extLst>
          </p:cNvPr>
          <p:cNvSpPr txBox="1"/>
          <p:nvPr/>
        </p:nvSpPr>
        <p:spPr>
          <a:xfrm>
            <a:off x="6986578" y="53430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D744309-EE46-8249-B440-08DAB162F751}"/>
              </a:ext>
            </a:extLst>
          </p:cNvPr>
          <p:cNvSpPr txBox="1"/>
          <p:nvPr/>
        </p:nvSpPr>
        <p:spPr>
          <a:xfrm>
            <a:off x="7648076" y="227866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0.5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F3C55A50-1D17-5341-9D8E-95E077C7B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696" y="2804842"/>
            <a:ext cx="863600" cy="3302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DB9FF97D-798F-424B-B38F-3F99A5F5C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702" y="1732060"/>
            <a:ext cx="863600" cy="33020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608D4E4D-F1F5-E34F-8D58-0954AD4543D4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18B34E5-A51E-8B45-BBD8-14AFA5C0CFFF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</p:spTree>
    <p:extLst>
      <p:ext uri="{BB962C8B-B14F-4D97-AF65-F5344CB8AC3E}">
        <p14:creationId xmlns:p14="http://schemas.microsoft.com/office/powerpoint/2010/main" val="518170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Espacio de dos frecuencias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489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5397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6595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8118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2726B0-389F-A148-AC95-4DBC7E44D7B8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57261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3BAC745-F529-A243-8BD8-88E457CA6153}"/>
              </a:ext>
            </a:extLst>
          </p:cNvPr>
          <p:cNvSpPr txBox="1"/>
          <p:nvPr/>
        </p:nvSpPr>
        <p:spPr>
          <a:xfrm>
            <a:off x="2166770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27B43-7D8D-1649-B4FB-B0654D07A268}"/>
              </a:ext>
            </a:extLst>
          </p:cNvPr>
          <p:cNvSpPr txBox="1"/>
          <p:nvPr/>
        </p:nvSpPr>
        <p:spPr>
          <a:xfrm>
            <a:off x="3409021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BD4B43-CE8E-B042-A76B-741590EC1C72}"/>
              </a:ext>
            </a:extLst>
          </p:cNvPr>
          <p:cNvSpPr txBox="1"/>
          <p:nvPr/>
        </p:nvSpPr>
        <p:spPr>
          <a:xfrm>
            <a:off x="4653543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28078F-9738-E04F-9FFA-5A6A0D9F525F}"/>
              </a:ext>
            </a:extLst>
          </p:cNvPr>
          <p:cNvSpPr txBox="1"/>
          <p:nvPr/>
        </p:nvSpPr>
        <p:spPr>
          <a:xfrm>
            <a:off x="5872247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928D31-37ED-6641-A4F3-E7F5C7C4CB7C}"/>
              </a:ext>
            </a:extLst>
          </p:cNvPr>
          <p:cNvCxnSpPr>
            <a:cxnSpLocks/>
          </p:cNvCxnSpPr>
          <p:nvPr/>
        </p:nvCxnSpPr>
        <p:spPr>
          <a:xfrm>
            <a:off x="1246507" y="2753482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C6F73-55FB-F44F-8581-F1AB754EFEAA}"/>
              </a:ext>
            </a:extLst>
          </p:cNvPr>
          <p:cNvCxnSpPr>
            <a:cxnSpLocks/>
          </p:cNvCxnSpPr>
          <p:nvPr/>
        </p:nvCxnSpPr>
        <p:spPr>
          <a:xfrm>
            <a:off x="1246507" y="3805483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3C4784-4AD0-BB4E-BEA6-6EFE8E59A3A8}"/>
              </a:ext>
            </a:extLst>
          </p:cNvPr>
          <p:cNvCxnSpPr>
            <a:cxnSpLocks/>
          </p:cNvCxnSpPr>
          <p:nvPr/>
        </p:nvCxnSpPr>
        <p:spPr>
          <a:xfrm>
            <a:off x="1244201" y="4922518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4CA9E-50BD-5246-A4B9-F0C3E449D0CE}"/>
              </a:ext>
            </a:extLst>
          </p:cNvPr>
          <p:cNvCxnSpPr>
            <a:cxnSpLocks/>
          </p:cNvCxnSpPr>
          <p:nvPr/>
        </p:nvCxnSpPr>
        <p:spPr>
          <a:xfrm>
            <a:off x="1229816" y="6054081"/>
            <a:ext cx="5726165" cy="0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95ABA8-66ED-6448-A032-A3BA2B72B65E}"/>
              </a:ext>
            </a:extLst>
          </p:cNvPr>
          <p:cNvCxnSpPr>
            <a:cxnSpLocks/>
          </p:cNvCxnSpPr>
          <p:nvPr/>
        </p:nvCxnSpPr>
        <p:spPr>
          <a:xfrm>
            <a:off x="2477379" y="1636424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2D228-5A9F-3949-A868-94F15AC31ED3}"/>
              </a:ext>
            </a:extLst>
          </p:cNvPr>
          <p:cNvCxnSpPr>
            <a:cxnSpLocks/>
          </p:cNvCxnSpPr>
          <p:nvPr/>
        </p:nvCxnSpPr>
        <p:spPr>
          <a:xfrm>
            <a:off x="3724928" y="1637409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52FCA8-F5A1-A24C-A45F-AAF4F479A6AB}"/>
              </a:ext>
            </a:extLst>
          </p:cNvPr>
          <p:cNvCxnSpPr>
            <a:cxnSpLocks/>
          </p:cNvCxnSpPr>
          <p:nvPr/>
        </p:nvCxnSpPr>
        <p:spPr>
          <a:xfrm>
            <a:off x="4958318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75ACB4-745A-954E-A58D-A525380B4116}"/>
              </a:ext>
            </a:extLst>
          </p:cNvPr>
          <p:cNvCxnSpPr>
            <a:cxnSpLocks/>
          </p:cNvCxnSpPr>
          <p:nvPr/>
        </p:nvCxnSpPr>
        <p:spPr>
          <a:xfrm>
            <a:off x="6191696" y="1639962"/>
            <a:ext cx="0" cy="4859084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64752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7032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94903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4C34D3-F4F7-2B41-8A5B-369F760A0A88}"/>
              </a:ext>
            </a:extLst>
          </p:cNvPr>
          <p:cNvSpPr/>
          <p:nvPr/>
        </p:nvSpPr>
        <p:spPr>
          <a:xfrm>
            <a:off x="2400684" y="264716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C730D9-EBDD-7840-87DE-3EED8F197A0E}"/>
              </a:ext>
            </a:extLst>
          </p:cNvPr>
          <p:cNvSpPr/>
          <p:nvPr/>
        </p:nvSpPr>
        <p:spPr>
          <a:xfrm>
            <a:off x="3648251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0E49EA-979D-784E-A0DC-3E226DE721F5}"/>
              </a:ext>
            </a:extLst>
          </p:cNvPr>
          <p:cNvSpPr/>
          <p:nvPr/>
        </p:nvSpPr>
        <p:spPr>
          <a:xfrm>
            <a:off x="4876079" y="264617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C47762-11F1-0D48-973E-2481A8A0F0B3}"/>
              </a:ext>
            </a:extLst>
          </p:cNvPr>
          <p:cNvSpPr/>
          <p:nvPr/>
        </p:nvSpPr>
        <p:spPr>
          <a:xfrm>
            <a:off x="6122092" y="263275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8019C0-24B5-8B4B-9B36-811DFDEB0EFA}"/>
              </a:ext>
            </a:extLst>
          </p:cNvPr>
          <p:cNvSpPr/>
          <p:nvPr/>
        </p:nvSpPr>
        <p:spPr>
          <a:xfrm>
            <a:off x="2400684" y="369916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095A0C7-97C7-E449-972A-8E3FAD2F6168}"/>
              </a:ext>
            </a:extLst>
          </p:cNvPr>
          <p:cNvSpPr/>
          <p:nvPr/>
        </p:nvSpPr>
        <p:spPr>
          <a:xfrm>
            <a:off x="3648251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00FA51-A783-EB44-A047-FD315369BDFD}"/>
              </a:ext>
            </a:extLst>
          </p:cNvPr>
          <p:cNvSpPr/>
          <p:nvPr/>
        </p:nvSpPr>
        <p:spPr>
          <a:xfrm>
            <a:off x="4876079" y="369817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01DA07-9EB7-8742-B162-9D3983A5E9BA}"/>
              </a:ext>
            </a:extLst>
          </p:cNvPr>
          <p:cNvSpPr/>
          <p:nvPr/>
        </p:nvSpPr>
        <p:spPr>
          <a:xfrm>
            <a:off x="6122092" y="3684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FE95FF2-286B-EA43-89B8-9F57EE28CB79}"/>
              </a:ext>
            </a:extLst>
          </p:cNvPr>
          <p:cNvSpPr/>
          <p:nvPr/>
        </p:nvSpPr>
        <p:spPr>
          <a:xfrm>
            <a:off x="2398378" y="481619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B520C8-58A0-A44A-897A-D4CCAABB9D95}"/>
              </a:ext>
            </a:extLst>
          </p:cNvPr>
          <p:cNvSpPr/>
          <p:nvPr/>
        </p:nvSpPr>
        <p:spPr>
          <a:xfrm>
            <a:off x="3645945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7655E8-4E0F-5245-828A-4EEF648034B8}"/>
              </a:ext>
            </a:extLst>
          </p:cNvPr>
          <p:cNvSpPr/>
          <p:nvPr/>
        </p:nvSpPr>
        <p:spPr>
          <a:xfrm>
            <a:off x="4873773" y="4815206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3A8C37-E66E-D140-A1B5-D937094D2E2A}"/>
              </a:ext>
            </a:extLst>
          </p:cNvPr>
          <p:cNvSpPr/>
          <p:nvPr/>
        </p:nvSpPr>
        <p:spPr>
          <a:xfrm>
            <a:off x="6119786" y="480179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23D763-1805-1948-A674-E47D80C55491}"/>
              </a:ext>
            </a:extLst>
          </p:cNvPr>
          <p:cNvSpPr/>
          <p:nvPr/>
        </p:nvSpPr>
        <p:spPr>
          <a:xfrm>
            <a:off x="2383993" y="594776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5036C8A-B136-884A-8B4C-748D4B12F54D}"/>
              </a:ext>
            </a:extLst>
          </p:cNvPr>
          <p:cNvSpPr/>
          <p:nvPr/>
        </p:nvSpPr>
        <p:spPr>
          <a:xfrm>
            <a:off x="3631560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9B0140D-47D6-9740-AD61-BCC5D9F3803A}"/>
              </a:ext>
            </a:extLst>
          </p:cNvPr>
          <p:cNvSpPr/>
          <p:nvPr/>
        </p:nvSpPr>
        <p:spPr>
          <a:xfrm>
            <a:off x="4859388" y="594676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2D9BA6-689A-2141-B452-7E2C6523EF22}"/>
              </a:ext>
            </a:extLst>
          </p:cNvPr>
          <p:cNvSpPr/>
          <p:nvPr/>
        </p:nvSpPr>
        <p:spPr>
          <a:xfrm>
            <a:off x="6105401" y="5933358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6E3445-C298-8248-AB6E-73712BA54336}"/>
              </a:ext>
            </a:extLst>
          </p:cNvPr>
          <p:cNvSpPr/>
          <p:nvPr/>
        </p:nvSpPr>
        <p:spPr>
          <a:xfrm>
            <a:off x="2392338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B6C89-E3C2-5443-9A88-E97818A25925}"/>
              </a:ext>
            </a:extLst>
          </p:cNvPr>
          <p:cNvSpPr/>
          <p:nvPr/>
        </p:nvSpPr>
        <p:spPr>
          <a:xfrm>
            <a:off x="4867733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1F56E3-5613-B241-A3D3-B9E95C4F02DE}"/>
              </a:ext>
            </a:extLst>
          </p:cNvPr>
          <p:cNvSpPr/>
          <p:nvPr/>
        </p:nvSpPr>
        <p:spPr>
          <a:xfrm>
            <a:off x="6113746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ABB365E-27D1-C74F-B921-C2B8E83CA43A}"/>
              </a:ext>
            </a:extLst>
          </p:cNvPr>
          <p:cNvSpPr/>
          <p:nvPr/>
        </p:nvSpPr>
        <p:spPr>
          <a:xfrm>
            <a:off x="4136065" y="3429000"/>
            <a:ext cx="3168502" cy="3184451"/>
          </a:xfrm>
          <a:prstGeom prst="roundRect">
            <a:avLst>
              <a:gd name="adj" fmla="val 6600"/>
            </a:avLst>
          </a:prstGeom>
          <a:solidFill>
            <a:schemeClr val="bg1"/>
          </a:solidFill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8105C53-0175-F84C-AFD4-2414725FD753}"/>
              </a:ext>
            </a:extLst>
          </p:cNvPr>
          <p:cNvSpPr/>
          <p:nvPr/>
        </p:nvSpPr>
        <p:spPr>
          <a:xfrm>
            <a:off x="3639905" y="1540730"/>
            <a:ext cx="170121" cy="2020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D46EFC6-A61E-6F41-8A4F-06366F19886B}"/>
              </a:ext>
            </a:extLst>
          </p:cNvPr>
          <p:cNvSpPr/>
          <p:nvPr/>
        </p:nvSpPr>
        <p:spPr>
          <a:xfrm>
            <a:off x="1160487" y="4824335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58FADEB-8AC1-284C-B3A6-2A6AD15C60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52463" y="3618558"/>
            <a:ext cx="2786758" cy="2812562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2CD4CB7-B8C6-EE48-BED5-BC02A02BC88A}"/>
              </a:ext>
            </a:extLst>
          </p:cNvPr>
          <p:cNvCxnSpPr>
            <a:cxnSpLocks/>
          </p:cNvCxnSpPr>
          <p:nvPr/>
        </p:nvCxnSpPr>
        <p:spPr>
          <a:xfrm flipV="1">
            <a:off x="7391215" y="784301"/>
            <a:ext cx="1190600" cy="291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57CB4D5-9CB4-D949-8B6E-142718650600}"/>
              </a:ext>
            </a:extLst>
          </p:cNvPr>
          <p:cNvCxnSpPr>
            <a:cxnSpLocks/>
          </p:cNvCxnSpPr>
          <p:nvPr/>
        </p:nvCxnSpPr>
        <p:spPr>
          <a:xfrm flipH="1">
            <a:off x="6972672" y="779990"/>
            <a:ext cx="434727" cy="65347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8DE2244-2E3B-0C4A-B441-39141939202A}"/>
              </a:ext>
            </a:extLst>
          </p:cNvPr>
          <p:cNvCxnSpPr>
            <a:cxnSpLocks/>
          </p:cNvCxnSpPr>
          <p:nvPr/>
        </p:nvCxnSpPr>
        <p:spPr>
          <a:xfrm flipV="1">
            <a:off x="7410743" y="158956"/>
            <a:ext cx="0" cy="62825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B211C4E-325E-B44B-9FFA-9B7F84B0A65C}"/>
              </a:ext>
            </a:extLst>
          </p:cNvPr>
          <p:cNvCxnSpPr/>
          <p:nvPr/>
        </p:nvCxnSpPr>
        <p:spPr>
          <a:xfrm>
            <a:off x="7653106" y="694171"/>
            <a:ext cx="0" cy="18025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DF8FFAC-ED8E-2046-8C48-61725358E257}"/>
              </a:ext>
            </a:extLst>
          </p:cNvPr>
          <p:cNvCxnSpPr/>
          <p:nvPr/>
        </p:nvCxnSpPr>
        <p:spPr>
          <a:xfrm>
            <a:off x="7850012" y="693909"/>
            <a:ext cx="0" cy="18025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B429A92-D194-0841-895D-3EB98D6E854C}"/>
              </a:ext>
            </a:extLst>
          </p:cNvPr>
          <p:cNvCxnSpPr/>
          <p:nvPr/>
        </p:nvCxnSpPr>
        <p:spPr>
          <a:xfrm>
            <a:off x="8038826" y="693908"/>
            <a:ext cx="0" cy="18025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5667D8B-7272-D341-859A-4102E23EB8CF}"/>
              </a:ext>
            </a:extLst>
          </p:cNvPr>
          <p:cNvCxnSpPr/>
          <p:nvPr/>
        </p:nvCxnSpPr>
        <p:spPr>
          <a:xfrm>
            <a:off x="8224827" y="689861"/>
            <a:ext cx="0" cy="18025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925C954-0B6C-0B4C-8A59-26DB61E46E74}"/>
              </a:ext>
            </a:extLst>
          </p:cNvPr>
          <p:cNvCxnSpPr>
            <a:cxnSpLocks/>
          </p:cNvCxnSpPr>
          <p:nvPr/>
        </p:nvCxnSpPr>
        <p:spPr>
          <a:xfrm>
            <a:off x="7850012" y="709628"/>
            <a:ext cx="0" cy="7200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658304C-9F08-2C40-947E-27FF0395866A}"/>
              </a:ext>
            </a:extLst>
          </p:cNvPr>
          <p:cNvCxnSpPr>
            <a:cxnSpLocks/>
          </p:cNvCxnSpPr>
          <p:nvPr/>
        </p:nvCxnSpPr>
        <p:spPr>
          <a:xfrm flipH="1">
            <a:off x="7233201" y="876223"/>
            <a:ext cx="19442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1C1B2DF-4FA4-B74B-95E7-9F4AAE75B23C}"/>
              </a:ext>
            </a:extLst>
          </p:cNvPr>
          <p:cNvCxnSpPr>
            <a:cxnSpLocks/>
          </p:cNvCxnSpPr>
          <p:nvPr/>
        </p:nvCxnSpPr>
        <p:spPr>
          <a:xfrm flipH="1">
            <a:off x="7168355" y="990508"/>
            <a:ext cx="19442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D257BC0-D550-E342-9894-FCA9F53CA648}"/>
              </a:ext>
            </a:extLst>
          </p:cNvPr>
          <p:cNvCxnSpPr>
            <a:cxnSpLocks/>
          </p:cNvCxnSpPr>
          <p:nvPr/>
        </p:nvCxnSpPr>
        <p:spPr>
          <a:xfrm flipH="1">
            <a:off x="7101575" y="1106729"/>
            <a:ext cx="19442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440796C-DD0E-0847-B3FD-35AF130ABD51}"/>
              </a:ext>
            </a:extLst>
          </p:cNvPr>
          <p:cNvCxnSpPr>
            <a:cxnSpLocks/>
          </p:cNvCxnSpPr>
          <p:nvPr/>
        </p:nvCxnSpPr>
        <p:spPr>
          <a:xfrm flipH="1">
            <a:off x="7026635" y="1222715"/>
            <a:ext cx="19442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83DC921-2835-D44B-8E52-49E6D791D178}"/>
              </a:ext>
            </a:extLst>
          </p:cNvPr>
          <p:cNvCxnSpPr>
            <a:cxnSpLocks/>
          </p:cNvCxnSpPr>
          <p:nvPr/>
        </p:nvCxnSpPr>
        <p:spPr>
          <a:xfrm>
            <a:off x="7192513" y="569738"/>
            <a:ext cx="0" cy="54000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E22A197-9F2E-4144-A160-1D82376C0E53}"/>
              </a:ext>
            </a:extLst>
          </p:cNvPr>
          <p:cNvSpPr txBox="1"/>
          <p:nvPr/>
        </p:nvSpPr>
        <p:spPr>
          <a:xfrm>
            <a:off x="7539132" y="856190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1        2       3       4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A4CD6DF-63D0-3D47-9935-BD1800B76F09}"/>
              </a:ext>
            </a:extLst>
          </p:cNvPr>
          <p:cNvSpPr/>
          <p:nvPr/>
        </p:nvSpPr>
        <p:spPr>
          <a:xfrm>
            <a:off x="7340232" y="787211"/>
            <a:ext cx="22794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1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98829E4-75CD-FB43-BE5A-27945E5F4BAC}"/>
              </a:ext>
            </a:extLst>
          </p:cNvPr>
          <p:cNvSpPr/>
          <p:nvPr/>
        </p:nvSpPr>
        <p:spPr>
          <a:xfrm>
            <a:off x="7293425" y="903431"/>
            <a:ext cx="22794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2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0055F02-AE58-2A4A-988C-BF5437254EB5}"/>
              </a:ext>
            </a:extLst>
          </p:cNvPr>
          <p:cNvSpPr/>
          <p:nvPr/>
        </p:nvSpPr>
        <p:spPr>
          <a:xfrm>
            <a:off x="7227587" y="1019512"/>
            <a:ext cx="22794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D9C2358-9C81-774C-86EF-2F4CE26CEDD4}"/>
              </a:ext>
            </a:extLst>
          </p:cNvPr>
          <p:cNvSpPr/>
          <p:nvPr/>
        </p:nvSpPr>
        <p:spPr>
          <a:xfrm>
            <a:off x="7158645" y="1140848"/>
            <a:ext cx="22794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392605D-76C3-5E42-97F4-E11A397A01FF}"/>
              </a:ext>
            </a:extLst>
          </p:cNvPr>
          <p:cNvSpPr txBox="1"/>
          <p:nvPr/>
        </p:nvSpPr>
        <p:spPr>
          <a:xfrm>
            <a:off x="6990526" y="247222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0.8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A29A938-AFE6-B649-BAB0-9033B0A99913}"/>
              </a:ext>
            </a:extLst>
          </p:cNvPr>
          <p:cNvSpPr txBox="1"/>
          <p:nvPr/>
        </p:nvSpPr>
        <p:spPr>
          <a:xfrm>
            <a:off x="7648699" y="384622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FC8465C1-D3D1-F944-9E8A-B05BB4B38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932" y="2793637"/>
            <a:ext cx="863600" cy="3302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78E829F-709A-4F4E-B7E0-D2E7AF9D5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960" y="1733898"/>
            <a:ext cx="863600" cy="3302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0CAE900-F116-A847-91AB-A6CC1868A993}"/>
              </a:ext>
            </a:extLst>
          </p:cNvPr>
          <p:cNvSpPr txBox="1"/>
          <p:nvPr/>
        </p:nvSpPr>
        <p:spPr>
          <a:xfrm>
            <a:off x="7418726" y="5863818"/>
            <a:ext cx="1348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del espacio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88C15EA-C593-C647-BE54-82833FC0A9C9}"/>
              </a:ext>
            </a:extLst>
          </p:cNvPr>
          <p:cNvSpPr txBox="1"/>
          <p:nvPr/>
        </p:nvSpPr>
        <p:spPr>
          <a:xfrm>
            <a:off x="6507752" y="1911889"/>
            <a:ext cx="186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Dominio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Trebuchet MS" panose="020B0703020202090204" pitchFamily="34" charset="0"/>
              </a:rPr>
              <a:t>de la frecuencia</a:t>
            </a:r>
          </a:p>
        </p:txBody>
      </p:sp>
    </p:spTree>
    <p:extLst>
      <p:ext uri="{BB962C8B-B14F-4D97-AF65-F5344CB8AC3E}">
        <p14:creationId xmlns:p14="http://schemas.microsoft.com/office/powerpoint/2010/main" val="3395172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E1C0AF-2A6F-7347-BD61-C54EDE71D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90" y="2481819"/>
            <a:ext cx="6459028" cy="2653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00AAB6-92CE-E64C-AC5A-FFE2AF7A5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062" y="5377930"/>
            <a:ext cx="1086153" cy="301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36CC59-572E-AB47-B01B-C4D99CC68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256940" y="3516169"/>
            <a:ext cx="1121009" cy="57384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926B805-0471-5D48-87BC-6496E1B7E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 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2D89D-B10D-C145-B6F4-439615CC1C69}"/>
              </a:ext>
            </a:extLst>
          </p:cNvPr>
          <p:cNvSpPr txBox="1"/>
          <p:nvPr/>
        </p:nvSpPr>
        <p:spPr>
          <a:xfrm>
            <a:off x="3675761" y="1207973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8200"/>
                </a:solidFill>
              </a:rPr>
              <a:t>CONTINUA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8B6624-80F3-1247-A145-7634BC284186}"/>
              </a:ext>
            </a:extLst>
          </p:cNvPr>
          <p:cNvSpPr txBox="1"/>
          <p:nvPr/>
        </p:nvSpPr>
        <p:spPr>
          <a:xfrm>
            <a:off x="5528635" y="3205501"/>
            <a:ext cx="240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8200"/>
                </a:solidFill>
                <a:latin typeface="Trebuchet MS" panose="020B0703020202090204" pitchFamily="34" charset="0"/>
              </a:rPr>
              <a:t>Transformada Directa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46DDF-DCEB-A149-826A-6AC5022B2729}"/>
              </a:ext>
            </a:extLst>
          </p:cNvPr>
          <p:cNvSpPr txBox="1"/>
          <p:nvPr/>
        </p:nvSpPr>
        <p:spPr>
          <a:xfrm>
            <a:off x="5537601" y="4759849"/>
            <a:ext cx="239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8200"/>
                </a:solidFill>
                <a:latin typeface="Trebuchet MS" panose="020B0703020202090204" pitchFamily="34" charset="0"/>
              </a:rPr>
              <a:t>Transformada Inversa</a:t>
            </a:r>
          </a:p>
        </p:txBody>
      </p:sp>
    </p:spTree>
    <p:extLst>
      <p:ext uri="{BB962C8B-B14F-4D97-AF65-F5344CB8AC3E}">
        <p14:creationId xmlns:p14="http://schemas.microsoft.com/office/powerpoint/2010/main" val="462720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00D55D-9677-DD4A-846B-92C6C09DF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767" y="1834994"/>
            <a:ext cx="4752865" cy="3687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F7CB74-4684-214A-8274-DCD2E70A2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07" y="2185167"/>
            <a:ext cx="3441700" cy="3441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F339BA-6357-B149-8440-025199DD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 2D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D7F27D-A530-F54C-84D1-88E9708D30A8}"/>
              </a:ext>
            </a:extLst>
          </p:cNvPr>
          <p:cNvSpPr txBox="1"/>
          <p:nvPr/>
        </p:nvSpPr>
        <p:spPr>
          <a:xfrm>
            <a:off x="2521131" y="5937031"/>
            <a:ext cx="4328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>
                <a:latin typeface="Trebuchet MS" panose="020B0703020202090204" pitchFamily="34" charset="0"/>
              </a:rPr>
              <a:t>Dominio del Espacio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78444-97B7-774B-A287-A8175F9464F8}"/>
              </a:ext>
            </a:extLst>
          </p:cNvPr>
          <p:cNvSpPr txBox="1"/>
          <p:nvPr/>
        </p:nvSpPr>
        <p:spPr>
          <a:xfrm>
            <a:off x="1043421" y="5522402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latin typeface="Trebuchet MS" panose="020B0703020202090204" pitchFamily="34" charset="0"/>
              </a:rPr>
              <a:t>(escala de grises)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80D60E-AF21-FC46-81A2-F72CEE885DB4}"/>
              </a:ext>
            </a:extLst>
          </p:cNvPr>
          <p:cNvSpPr txBox="1"/>
          <p:nvPr/>
        </p:nvSpPr>
        <p:spPr>
          <a:xfrm>
            <a:off x="5827733" y="5522402"/>
            <a:ext cx="1778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latin typeface="Trebuchet MS" panose="020B0703020202090204" pitchFamily="34" charset="0"/>
              </a:rPr>
              <a:t>(representación 3D)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866D44-8AD1-7447-B28A-A3AB7B6DA222}"/>
              </a:ext>
            </a:extLst>
          </p:cNvPr>
          <p:cNvSpPr txBox="1"/>
          <p:nvPr/>
        </p:nvSpPr>
        <p:spPr>
          <a:xfrm>
            <a:off x="3534514" y="1205978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8200"/>
                </a:solidFill>
              </a:rPr>
              <a:t>EJEMPLO</a:t>
            </a:r>
          </a:p>
        </p:txBody>
      </p:sp>
    </p:spTree>
    <p:extLst>
      <p:ext uri="{BB962C8B-B14F-4D97-AF65-F5344CB8AC3E}">
        <p14:creationId xmlns:p14="http://schemas.microsoft.com/office/powerpoint/2010/main" val="3842072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7F5256-77E4-BF4A-BD36-F8FACFD34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577" y="1550230"/>
            <a:ext cx="6096000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E2C418-4554-8E40-943B-A7FE23144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07" y="1982473"/>
            <a:ext cx="3454400" cy="344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BC1F20-0F28-8442-BDC6-232F3BDF4B0F}"/>
              </a:ext>
            </a:extLst>
          </p:cNvPr>
          <p:cNvSpPr txBox="1"/>
          <p:nvPr/>
        </p:nvSpPr>
        <p:spPr>
          <a:xfrm>
            <a:off x="1043421" y="5522402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latin typeface="Trebuchet MS" panose="020B0703020202090204" pitchFamily="34" charset="0"/>
              </a:rPr>
              <a:t>(escala de grises)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6A810C-4E9F-B943-AB04-16B0A0A7FC0A}"/>
              </a:ext>
            </a:extLst>
          </p:cNvPr>
          <p:cNvSpPr txBox="1"/>
          <p:nvPr/>
        </p:nvSpPr>
        <p:spPr>
          <a:xfrm>
            <a:off x="5827733" y="5522402"/>
            <a:ext cx="1778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>
                <a:latin typeface="Trebuchet MS" panose="020B0703020202090204" pitchFamily="34" charset="0"/>
              </a:rPr>
              <a:t>(representación 3D)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CD31FC9-622C-3D44-9574-5C8A7B0B2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 2D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33A307-A440-4C41-BEBB-444D67FE7EFF}"/>
              </a:ext>
            </a:extLst>
          </p:cNvPr>
          <p:cNvSpPr txBox="1"/>
          <p:nvPr/>
        </p:nvSpPr>
        <p:spPr>
          <a:xfrm>
            <a:off x="2177695" y="5937031"/>
            <a:ext cx="5428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Trebuchet MS" panose="020B0703020202090204" pitchFamily="34" charset="0"/>
              </a:rPr>
              <a:t>Dominio de la Frecuencia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7B6587-5BA5-1E41-AEE3-12E99A016F9C}"/>
              </a:ext>
            </a:extLst>
          </p:cNvPr>
          <p:cNvSpPr txBox="1"/>
          <p:nvPr/>
        </p:nvSpPr>
        <p:spPr>
          <a:xfrm>
            <a:off x="3534514" y="1205978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8200"/>
                </a:solidFill>
              </a:rPr>
              <a:t>EJEMPLO</a:t>
            </a:r>
          </a:p>
        </p:txBody>
      </p:sp>
    </p:spTree>
    <p:extLst>
      <p:ext uri="{BB962C8B-B14F-4D97-AF65-F5344CB8AC3E}">
        <p14:creationId xmlns:p14="http://schemas.microsoft.com/office/powerpoint/2010/main" val="106176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3117CB-6033-CB49-A812-01A81F12A06C}"/>
              </a:ext>
            </a:extLst>
          </p:cNvPr>
          <p:cNvSpPr txBox="1"/>
          <p:nvPr/>
        </p:nvSpPr>
        <p:spPr>
          <a:xfrm>
            <a:off x="1312582" y="3049036"/>
            <a:ext cx="6746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¿Cómo sería la Transformada de Fourier en 2D?</a:t>
            </a:r>
          </a:p>
        </p:txBody>
      </p:sp>
    </p:spTree>
    <p:extLst>
      <p:ext uri="{BB962C8B-B14F-4D97-AF65-F5344CB8AC3E}">
        <p14:creationId xmlns:p14="http://schemas.microsoft.com/office/powerpoint/2010/main" val="1624926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6FEF21-0CAB-6E49-BC87-92C0E4CE2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920980" y="3742216"/>
            <a:ext cx="1121009" cy="573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2226EB-AD27-7048-B6DF-D83BCDE47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944" y="2504595"/>
            <a:ext cx="5111496" cy="1043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C13A78-9357-7A4E-963E-85EFC9A17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944" y="4509978"/>
            <a:ext cx="5111496" cy="105039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9C2780B-B42F-D348-8B31-5BD39C14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 2D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A79F03-F17A-E24F-A70F-7BCB54D3F51F}"/>
              </a:ext>
            </a:extLst>
          </p:cNvPr>
          <p:cNvSpPr txBox="1"/>
          <p:nvPr/>
        </p:nvSpPr>
        <p:spPr>
          <a:xfrm>
            <a:off x="3534514" y="1205978"/>
            <a:ext cx="1718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8200"/>
                </a:solidFill>
              </a:rPr>
              <a:t>DISCRETA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14071-ADA6-9846-985B-F00E52DD35C9}"/>
              </a:ext>
            </a:extLst>
          </p:cNvPr>
          <p:cNvSpPr txBox="1"/>
          <p:nvPr/>
        </p:nvSpPr>
        <p:spPr>
          <a:xfrm>
            <a:off x="5528635" y="3205501"/>
            <a:ext cx="240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8200"/>
                </a:solidFill>
                <a:latin typeface="Trebuchet MS" panose="020B0703020202090204" pitchFamily="34" charset="0"/>
              </a:rPr>
              <a:t>Transformada Directa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6C184-832F-1B4B-91C3-66D576027AAB}"/>
              </a:ext>
            </a:extLst>
          </p:cNvPr>
          <p:cNvSpPr txBox="1"/>
          <p:nvPr/>
        </p:nvSpPr>
        <p:spPr>
          <a:xfrm>
            <a:off x="5537601" y="5324999"/>
            <a:ext cx="239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8200"/>
                </a:solidFill>
                <a:latin typeface="Trebuchet MS" panose="020B0703020202090204" pitchFamily="34" charset="0"/>
              </a:rPr>
              <a:t>Transformada Inversa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AB2E97-FADB-6E40-A73B-CAAE7B8B3F33}"/>
              </a:ext>
            </a:extLst>
          </p:cNvPr>
          <p:cNvGrpSpPr/>
          <p:nvPr/>
        </p:nvGrpSpPr>
        <p:grpSpPr>
          <a:xfrm>
            <a:off x="5239944" y="4044131"/>
            <a:ext cx="1749197" cy="648893"/>
            <a:chOff x="5239944" y="4044131"/>
            <a:chExt cx="1749197" cy="648893"/>
          </a:xfrm>
        </p:grpSpPr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F592A94F-ED40-8240-9E39-0CD2C5C659BF}"/>
                </a:ext>
              </a:extLst>
            </p:cNvPr>
            <p:cNvSpPr/>
            <p:nvPr/>
          </p:nvSpPr>
          <p:spPr>
            <a:xfrm rot="5400000">
              <a:off x="6016648" y="3760233"/>
              <a:ext cx="191201" cy="1674381"/>
            </a:xfrm>
            <a:prstGeom prst="leftBrac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FF566F-9AF2-DB4C-9E1F-15C88CBEBD6C}"/>
                </a:ext>
              </a:extLst>
            </p:cNvPr>
            <p:cNvSpPr txBox="1"/>
            <p:nvPr/>
          </p:nvSpPr>
          <p:spPr>
            <a:xfrm>
              <a:off x="5239944" y="4044131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Funciones Base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8A8147-06DE-704D-9B91-BA13708C5D6E}"/>
              </a:ext>
            </a:extLst>
          </p:cNvPr>
          <p:cNvGrpSpPr/>
          <p:nvPr/>
        </p:nvGrpSpPr>
        <p:grpSpPr>
          <a:xfrm>
            <a:off x="4112153" y="5308600"/>
            <a:ext cx="1467068" cy="1038535"/>
            <a:chOff x="4258953" y="5531060"/>
            <a:chExt cx="1467068" cy="103853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62ABF0-22E5-D949-AD52-A0D6DC77C3A7}"/>
                </a:ext>
              </a:extLst>
            </p:cNvPr>
            <p:cNvSpPr txBox="1"/>
            <p:nvPr/>
          </p:nvSpPr>
          <p:spPr>
            <a:xfrm>
              <a:off x="4258953" y="62002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Coeficientes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CAD84FF-E755-F24B-A75F-B9DE6947823A}"/>
                </a:ext>
              </a:extLst>
            </p:cNvPr>
            <p:cNvCxnSpPr/>
            <p:nvPr/>
          </p:nvCxnSpPr>
          <p:spPr>
            <a:xfrm>
              <a:off x="4980214" y="5531060"/>
              <a:ext cx="0" cy="486602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1FEFE46-FBA2-AD45-A832-A3D079100BC9}"/>
              </a:ext>
            </a:extLst>
          </p:cNvPr>
          <p:cNvSpPr/>
          <p:nvPr/>
        </p:nvSpPr>
        <p:spPr>
          <a:xfrm>
            <a:off x="3924300" y="5219700"/>
            <a:ext cx="219603" cy="17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BD854-6266-904D-B487-AB4B56DFC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478" y="5195034"/>
            <a:ext cx="149178" cy="17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9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3435309" y="1200908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8200"/>
                </a:solidFill>
                <a:latin typeface="Trebuchet MS" panose="020B0703020202090204" pitchFamily="34" charset="0"/>
              </a:rPr>
              <a:t>Funciones Base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D5641553-42E2-DF48-A080-737F7033C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482" y="1768483"/>
            <a:ext cx="4623035" cy="464864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D5C4F65-76EE-834F-9712-72CF0C596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 2D</a:t>
            </a:r>
          </a:p>
        </p:txBody>
      </p:sp>
    </p:spTree>
    <p:extLst>
      <p:ext uri="{BB962C8B-B14F-4D97-AF65-F5344CB8AC3E}">
        <p14:creationId xmlns:p14="http://schemas.microsoft.com/office/powerpoint/2010/main" val="187133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6FEF21-0CAB-6E49-BC87-92C0E4CE2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920980" y="3742216"/>
            <a:ext cx="1121009" cy="573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2226EB-AD27-7048-B6DF-D83BCDE47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944" y="2504595"/>
            <a:ext cx="5111496" cy="1043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C13A78-9357-7A4E-963E-85EFC9A17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944" y="4509978"/>
            <a:ext cx="5111496" cy="105039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9C2780B-B42F-D348-8B31-5BD39C14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_tradnl" dirty="0">
                <a:latin typeface="Trebuchet MS" panose="020B0703020202090204" pitchFamily="34" charset="0"/>
              </a:rPr>
              <a:t>Transformada de Fourier 2D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A79F03-F17A-E24F-A70F-7BCB54D3F51F}"/>
              </a:ext>
            </a:extLst>
          </p:cNvPr>
          <p:cNvSpPr txBox="1"/>
          <p:nvPr/>
        </p:nvSpPr>
        <p:spPr>
          <a:xfrm>
            <a:off x="3534514" y="1205978"/>
            <a:ext cx="1718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8200"/>
                </a:solidFill>
              </a:rPr>
              <a:t>DISCRETA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14071-ADA6-9846-985B-F00E52DD35C9}"/>
              </a:ext>
            </a:extLst>
          </p:cNvPr>
          <p:cNvSpPr txBox="1"/>
          <p:nvPr/>
        </p:nvSpPr>
        <p:spPr>
          <a:xfrm>
            <a:off x="5528635" y="3205501"/>
            <a:ext cx="240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8200"/>
                </a:solidFill>
                <a:latin typeface="Trebuchet MS" panose="020B0703020202090204" pitchFamily="34" charset="0"/>
              </a:rPr>
              <a:t>Transformada Directa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6C184-832F-1B4B-91C3-66D576027AAB}"/>
              </a:ext>
            </a:extLst>
          </p:cNvPr>
          <p:cNvSpPr txBox="1"/>
          <p:nvPr/>
        </p:nvSpPr>
        <p:spPr>
          <a:xfrm>
            <a:off x="5537601" y="5324999"/>
            <a:ext cx="239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8200"/>
                </a:solidFill>
                <a:latin typeface="Trebuchet MS" panose="020B0703020202090204" pitchFamily="34" charset="0"/>
              </a:rPr>
              <a:t>Transformada Inversa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AB2E97-FADB-6E40-A73B-CAAE7B8B3F33}"/>
              </a:ext>
            </a:extLst>
          </p:cNvPr>
          <p:cNvGrpSpPr/>
          <p:nvPr/>
        </p:nvGrpSpPr>
        <p:grpSpPr>
          <a:xfrm>
            <a:off x="5239944" y="4044131"/>
            <a:ext cx="1749197" cy="648893"/>
            <a:chOff x="5239944" y="4044131"/>
            <a:chExt cx="1749197" cy="648893"/>
          </a:xfrm>
        </p:grpSpPr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F592A94F-ED40-8240-9E39-0CD2C5C659BF}"/>
                </a:ext>
              </a:extLst>
            </p:cNvPr>
            <p:cNvSpPr/>
            <p:nvPr/>
          </p:nvSpPr>
          <p:spPr>
            <a:xfrm rot="5400000">
              <a:off x="6016648" y="3760233"/>
              <a:ext cx="191201" cy="1674381"/>
            </a:xfrm>
            <a:prstGeom prst="leftBrac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FF566F-9AF2-DB4C-9E1F-15C88CBEBD6C}"/>
                </a:ext>
              </a:extLst>
            </p:cNvPr>
            <p:cNvSpPr txBox="1"/>
            <p:nvPr/>
          </p:nvSpPr>
          <p:spPr>
            <a:xfrm>
              <a:off x="5239944" y="4044131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Funciones Base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8A8147-06DE-704D-9B91-BA13708C5D6E}"/>
              </a:ext>
            </a:extLst>
          </p:cNvPr>
          <p:cNvGrpSpPr/>
          <p:nvPr/>
        </p:nvGrpSpPr>
        <p:grpSpPr>
          <a:xfrm>
            <a:off x="4112153" y="5308600"/>
            <a:ext cx="1467068" cy="1038535"/>
            <a:chOff x="4258953" y="5531060"/>
            <a:chExt cx="1467068" cy="103853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62ABF0-22E5-D949-AD52-A0D6DC77C3A7}"/>
                </a:ext>
              </a:extLst>
            </p:cNvPr>
            <p:cNvSpPr txBox="1"/>
            <p:nvPr/>
          </p:nvSpPr>
          <p:spPr>
            <a:xfrm>
              <a:off x="4258953" y="62002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Coeficientes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CAD84FF-E755-F24B-A75F-B9DE6947823A}"/>
                </a:ext>
              </a:extLst>
            </p:cNvPr>
            <p:cNvCxnSpPr/>
            <p:nvPr/>
          </p:nvCxnSpPr>
          <p:spPr>
            <a:xfrm>
              <a:off x="4980214" y="5531060"/>
              <a:ext cx="0" cy="486602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1FEFE46-FBA2-AD45-A832-A3D079100BC9}"/>
              </a:ext>
            </a:extLst>
          </p:cNvPr>
          <p:cNvSpPr/>
          <p:nvPr/>
        </p:nvSpPr>
        <p:spPr>
          <a:xfrm>
            <a:off x="3924300" y="5219700"/>
            <a:ext cx="219603" cy="17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BD854-6266-904D-B487-AB4B56DFC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478" y="5195034"/>
            <a:ext cx="149178" cy="17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80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F095F35-FD67-C949-944B-AAB97CD54837}"/>
              </a:ext>
            </a:extLst>
          </p:cNvPr>
          <p:cNvSpPr txBox="1"/>
          <p:nvPr/>
        </p:nvSpPr>
        <p:spPr>
          <a:xfrm>
            <a:off x="1028053" y="216875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Imagen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F0CFC9-DC7D-DA4A-8213-552D27CB91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9103" y="2820694"/>
            <a:ext cx="2556000" cy="25861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3FAFA8-A7D0-C643-91D5-349B531C9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013" y="2248811"/>
            <a:ext cx="5828054" cy="32839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F1AAA6-5E25-DB47-9707-3E0AD213D5AC}"/>
              </a:ext>
            </a:extLst>
          </p:cNvPr>
          <p:cNvSpPr txBox="1"/>
          <p:nvPr/>
        </p:nvSpPr>
        <p:spPr>
          <a:xfrm>
            <a:off x="4251946" y="5501568"/>
            <a:ext cx="3636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Trebuchet MS" panose="020B0703020202090204" pitchFamily="34" charset="0"/>
              </a:rPr>
              <a:t>Transformada</a:t>
            </a:r>
            <a:r>
              <a:rPr lang="en-US" dirty="0">
                <a:latin typeface="Trebuchet MS" panose="020B0703020202090204" pitchFamily="34" charset="0"/>
              </a:rPr>
              <a:t> </a:t>
            </a:r>
            <a:r>
              <a:rPr lang="en-US" dirty="0" err="1">
                <a:latin typeface="Trebuchet MS" panose="020B0703020202090204" pitchFamily="34" charset="0"/>
              </a:rPr>
              <a:t>Discreta</a:t>
            </a:r>
            <a:r>
              <a:rPr lang="en-US" dirty="0">
                <a:latin typeface="Trebuchet MS" panose="020B0703020202090204" pitchFamily="34" charset="0"/>
              </a:rPr>
              <a:t> de Fourier</a:t>
            </a:r>
          </a:p>
          <a:p>
            <a:pPr algn="ctr"/>
            <a:r>
              <a:rPr lang="en-US" dirty="0">
                <a:latin typeface="Trebuchet MS" panose="020B0703020202090204" pitchFamily="34" charset="0"/>
              </a:rPr>
              <a:t>(original)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DF102-256E-4341-B736-423684EC0415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</p:spTree>
    <p:extLst>
      <p:ext uri="{BB962C8B-B14F-4D97-AF65-F5344CB8AC3E}">
        <p14:creationId xmlns:p14="http://schemas.microsoft.com/office/powerpoint/2010/main" val="3520419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F095F35-FD67-C949-944B-AAB97CD54837}"/>
              </a:ext>
            </a:extLst>
          </p:cNvPr>
          <p:cNvSpPr txBox="1"/>
          <p:nvPr/>
        </p:nvSpPr>
        <p:spPr>
          <a:xfrm>
            <a:off x="1028053" y="216875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Imagen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F0CFC9-DC7D-DA4A-8213-552D27CB91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9103" y="2820694"/>
            <a:ext cx="2556000" cy="25861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3FAFA8-A7D0-C643-91D5-349B531C9C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51530" y="2248811"/>
            <a:ext cx="4837019" cy="3283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1A876F-827B-B044-94EA-AE616566B008}"/>
              </a:ext>
            </a:extLst>
          </p:cNvPr>
          <p:cNvSpPr txBox="1"/>
          <p:nvPr/>
        </p:nvSpPr>
        <p:spPr>
          <a:xfrm>
            <a:off x="4251946" y="5501568"/>
            <a:ext cx="3636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Trebuchet MS" panose="020B0703020202090204" pitchFamily="34" charset="0"/>
              </a:rPr>
              <a:t>Transformada</a:t>
            </a:r>
            <a:r>
              <a:rPr lang="en-US" dirty="0">
                <a:latin typeface="Trebuchet MS" panose="020B0703020202090204" pitchFamily="34" charset="0"/>
              </a:rPr>
              <a:t> </a:t>
            </a:r>
            <a:r>
              <a:rPr lang="en-US" dirty="0" err="1">
                <a:latin typeface="Trebuchet MS" panose="020B0703020202090204" pitchFamily="34" charset="0"/>
              </a:rPr>
              <a:t>Discreta</a:t>
            </a:r>
            <a:r>
              <a:rPr lang="en-US" dirty="0">
                <a:latin typeface="Trebuchet MS" panose="020B0703020202090204" pitchFamily="34" charset="0"/>
              </a:rPr>
              <a:t> de Fourier</a:t>
            </a:r>
          </a:p>
          <a:p>
            <a:pPr algn="ctr"/>
            <a:r>
              <a:rPr lang="en-US" dirty="0">
                <a:latin typeface="Trebuchet MS" panose="020B0703020202090204" pitchFamily="34" charset="0"/>
              </a:rPr>
              <a:t>(con FFTSHIFT)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94364A-DF23-D64F-AF04-ABE9FF0E0250}"/>
              </a:ext>
            </a:extLst>
          </p:cNvPr>
          <p:cNvGrpSpPr/>
          <p:nvPr/>
        </p:nvGrpSpPr>
        <p:grpSpPr>
          <a:xfrm>
            <a:off x="6070039" y="1696706"/>
            <a:ext cx="1467068" cy="1117664"/>
            <a:chOff x="4258953" y="6200263"/>
            <a:chExt cx="1467068" cy="111766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3BD90E-C2B9-4C48-87C5-F7E927B9B18E}"/>
                </a:ext>
              </a:extLst>
            </p:cNvPr>
            <p:cNvSpPr txBox="1"/>
            <p:nvPr/>
          </p:nvSpPr>
          <p:spPr>
            <a:xfrm>
              <a:off x="4258953" y="62002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Coeficientes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1E92785-28EE-0C42-A63B-F3A1F5ADD9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0682" y="6639301"/>
              <a:ext cx="195305" cy="678626"/>
            </a:xfrm>
            <a:prstGeom prst="line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169087-CB1D-2448-9D1B-7CBEE3A13E5C}"/>
              </a:ext>
            </a:extLst>
          </p:cNvPr>
          <p:cNvGrpSpPr/>
          <p:nvPr/>
        </p:nvGrpSpPr>
        <p:grpSpPr>
          <a:xfrm>
            <a:off x="7011364" y="3613580"/>
            <a:ext cx="1675436" cy="1809324"/>
            <a:chOff x="7011364" y="3613580"/>
            <a:chExt cx="1675436" cy="1809324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D1D4DFC-5A8D-9E49-815F-4113CB382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2065" y="4076659"/>
              <a:ext cx="337121" cy="99473"/>
            </a:xfrm>
            <a:prstGeom prst="straightConnector1">
              <a:avLst/>
            </a:prstGeom>
            <a:ln>
              <a:solidFill>
                <a:srgbClr val="FF82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0FFF0B1-9706-7B4C-B6A2-3825F5540096}"/>
                </a:ext>
              </a:extLst>
            </p:cNvPr>
            <p:cNvCxnSpPr>
              <a:cxnSpLocks/>
            </p:cNvCxnSpPr>
            <p:nvPr/>
          </p:nvCxnSpPr>
          <p:spPr>
            <a:xfrm>
              <a:off x="7011364" y="4939469"/>
              <a:ext cx="380288" cy="221825"/>
            </a:xfrm>
            <a:prstGeom prst="straightConnector1">
              <a:avLst/>
            </a:prstGeom>
            <a:ln>
              <a:solidFill>
                <a:srgbClr val="FF82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C7DBEC-CB26-9243-BD67-B2A4643C6651}"/>
                </a:ext>
              </a:extLst>
            </p:cNvPr>
            <p:cNvSpPr txBox="1"/>
            <p:nvPr/>
          </p:nvSpPr>
          <p:spPr>
            <a:xfrm>
              <a:off x="7569186" y="3613580"/>
              <a:ext cx="11176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FF8200"/>
                  </a:solidFill>
                  <a:latin typeface="Trebuchet MS" panose="020B0703020202090204" pitchFamily="34" charset="0"/>
                </a:rPr>
                <a:t>Frecuencia </a:t>
              </a:r>
            </a:p>
            <a:p>
              <a:pPr algn="ctr"/>
              <a:r>
                <a:rPr lang="es-ES_tradnl" sz="1400" dirty="0">
                  <a:solidFill>
                    <a:srgbClr val="FF8200"/>
                  </a:solidFill>
                  <a:latin typeface="Trebuchet MS" panose="020B0703020202090204" pitchFamily="34" charset="0"/>
                </a:rPr>
                <a:t>Horizontal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446112-C60F-A246-8691-F1FB54C9E0FD}"/>
                </a:ext>
              </a:extLst>
            </p:cNvPr>
            <p:cNvSpPr txBox="1"/>
            <p:nvPr/>
          </p:nvSpPr>
          <p:spPr>
            <a:xfrm>
              <a:off x="7456918" y="4899684"/>
              <a:ext cx="11176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rgbClr val="FF8200"/>
                  </a:solidFill>
                  <a:latin typeface="Trebuchet MS" panose="020B0703020202090204" pitchFamily="34" charset="0"/>
                </a:rPr>
                <a:t>Frecuencia </a:t>
              </a:r>
            </a:p>
            <a:p>
              <a:pPr algn="ctr"/>
              <a:r>
                <a:rPr lang="es-ES_tradnl" sz="1400" dirty="0">
                  <a:solidFill>
                    <a:srgbClr val="FF8200"/>
                  </a:solidFill>
                  <a:latin typeface="Trebuchet MS" panose="020B0703020202090204" pitchFamily="34" charset="0"/>
                </a:rPr>
                <a:t>Vertical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769A8CB-899C-7443-AD32-8232B966987E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26E387-93FC-0747-B828-5EDC2190B63A}"/>
              </a:ext>
            </a:extLst>
          </p:cNvPr>
          <p:cNvGrpSpPr/>
          <p:nvPr/>
        </p:nvGrpSpPr>
        <p:grpSpPr>
          <a:xfrm>
            <a:off x="3989584" y="4091980"/>
            <a:ext cx="4063023" cy="759786"/>
            <a:chOff x="4276669" y="3730468"/>
            <a:chExt cx="4063023" cy="759786"/>
          </a:xfrm>
        </p:grpSpPr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E00FBCC9-586F-204F-87D3-10D74651A072}"/>
                </a:ext>
              </a:extLst>
            </p:cNvPr>
            <p:cNvSpPr/>
            <p:nvPr/>
          </p:nvSpPr>
          <p:spPr>
            <a:xfrm flipV="1">
              <a:off x="5457201" y="3730468"/>
              <a:ext cx="1643398" cy="759786"/>
            </a:xfrm>
            <a:prstGeom prst="arc">
              <a:avLst>
                <a:gd name="adj1" fmla="val 8788797"/>
                <a:gd name="adj2" fmla="val 2349383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FBB4BD6-47FD-9A49-B2EA-136A3B2092F9}"/>
                </a:ext>
              </a:extLst>
            </p:cNvPr>
            <p:cNvSpPr txBox="1"/>
            <p:nvPr/>
          </p:nvSpPr>
          <p:spPr>
            <a:xfrm>
              <a:off x="5730513" y="3894053"/>
              <a:ext cx="1096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b="1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b="1" dirty="0">
                  <a:latin typeface="Trebuchet MS" panose="020B0703020202090204" pitchFamily="34" charset="0"/>
                </a:rPr>
                <a:t>bajas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45C65E-4E14-AA47-8569-04D025AE2C1B}"/>
                </a:ext>
              </a:extLst>
            </p:cNvPr>
            <p:cNvSpPr txBox="1"/>
            <p:nvPr/>
          </p:nvSpPr>
          <p:spPr>
            <a:xfrm>
              <a:off x="4276669" y="3879528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altas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B61FAB0-C94D-2746-A8FC-A90991965FA2}"/>
                </a:ext>
              </a:extLst>
            </p:cNvPr>
            <p:cNvSpPr txBox="1"/>
            <p:nvPr/>
          </p:nvSpPr>
          <p:spPr>
            <a:xfrm>
              <a:off x="7295816" y="4009660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altas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54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ft_2D.mov" descr="fft_2D.mov">
            <a:hlinkClick r:id="" action="ppaction://media"/>
            <a:extLst>
              <a:ext uri="{FF2B5EF4-FFF2-40B4-BE49-F238E27FC236}">
                <a16:creationId xmlns:a16="http://schemas.microsoft.com/office/drawing/2014/main" id="{67315A52-4A7D-6F4E-B4A7-4062BB1525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354" b="4751"/>
          <a:stretch/>
        </p:blipFill>
        <p:spPr>
          <a:xfrm>
            <a:off x="0" y="2838262"/>
            <a:ext cx="9144000" cy="281376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03164BA-DDA8-6643-85EF-49A1A8282D72}"/>
              </a:ext>
            </a:extLst>
          </p:cNvPr>
          <p:cNvSpPr/>
          <p:nvPr/>
        </p:nvSpPr>
        <p:spPr>
          <a:xfrm>
            <a:off x="6400799" y="2720438"/>
            <a:ext cx="2712203" cy="2703970"/>
          </a:xfrm>
          <a:prstGeom prst="roundRect">
            <a:avLst>
              <a:gd name="adj" fmla="val 6600"/>
            </a:avLst>
          </a:prstGeom>
          <a:noFill/>
          <a:ln w="57150">
            <a:solidFill>
              <a:srgbClr val="FF82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095F35-FD67-C949-944B-AAB97CD54837}"/>
              </a:ext>
            </a:extLst>
          </p:cNvPr>
          <p:cNvSpPr txBox="1"/>
          <p:nvPr/>
        </p:nvSpPr>
        <p:spPr>
          <a:xfrm>
            <a:off x="1028053" y="216875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Imagen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2CFE09-A4B1-BD49-B817-4742A3FB92B1}"/>
              </a:ext>
            </a:extLst>
          </p:cNvPr>
          <p:cNvSpPr txBox="1"/>
          <p:nvPr/>
        </p:nvSpPr>
        <p:spPr>
          <a:xfrm>
            <a:off x="3093121" y="2168759"/>
            <a:ext cx="297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 panose="020B0703020202090204" pitchFamily="34" charset="0"/>
              </a:rPr>
              <a:t>Función</a:t>
            </a:r>
            <a:r>
              <a:rPr lang="en-US" dirty="0">
                <a:latin typeface="Trebuchet MS" panose="020B0703020202090204" pitchFamily="34" charset="0"/>
              </a:rPr>
              <a:t> Base x </a:t>
            </a:r>
            <a:r>
              <a:rPr lang="en-US" dirty="0" err="1">
                <a:latin typeface="Trebuchet MS" panose="020B0703020202090204" pitchFamily="34" charset="0"/>
              </a:rPr>
              <a:t>Coeficiente</a:t>
            </a:r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F895AA-BACF-A046-87C1-0CC87C58D697}"/>
              </a:ext>
            </a:extLst>
          </p:cNvPr>
          <p:cNvSpPr txBox="1"/>
          <p:nvPr/>
        </p:nvSpPr>
        <p:spPr>
          <a:xfrm>
            <a:off x="6860112" y="2168759"/>
            <a:ext cx="1744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rebuchet MS" panose="020B0703020202090204" pitchFamily="34" charset="0"/>
              </a:rPr>
              <a:t>Reconstrucción</a:t>
            </a:r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F20E4F-0132-DB4E-81B1-3E5ED23DEF08}"/>
              </a:ext>
            </a:extLst>
          </p:cNvPr>
          <p:cNvSpPr/>
          <p:nvPr/>
        </p:nvSpPr>
        <p:spPr>
          <a:xfrm>
            <a:off x="3037114" y="1959429"/>
            <a:ext cx="3216729" cy="4131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FE9F63-8B8F-B540-8FC3-61200678154E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</p:spTree>
    <p:extLst>
      <p:ext uri="{BB962C8B-B14F-4D97-AF65-F5344CB8AC3E}">
        <p14:creationId xmlns:p14="http://schemas.microsoft.com/office/powerpoint/2010/main" val="45160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7116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22" y="274638"/>
            <a:ext cx="8761228" cy="1143000"/>
          </a:xfrm>
        </p:spPr>
        <p:txBody>
          <a:bodyPr/>
          <a:lstStyle/>
          <a:p>
            <a:r>
              <a:rPr lang="es-ES_tradnl" sz="3200" dirty="0">
                <a:latin typeface="Trebuchet MS" panose="020B0703020202090204" pitchFamily="34" charset="0"/>
              </a:rPr>
              <a:t>Procesamiento en el Dominio de la Frecuencia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4807AA-D382-E94B-83DE-2BC7CDCD6FFA}"/>
              </a:ext>
            </a:extLst>
          </p:cNvPr>
          <p:cNvGrpSpPr/>
          <p:nvPr/>
        </p:nvGrpSpPr>
        <p:grpSpPr>
          <a:xfrm>
            <a:off x="1392865" y="1881963"/>
            <a:ext cx="3160189" cy="3026899"/>
            <a:chOff x="1392865" y="1881963"/>
            <a:chExt cx="3160189" cy="30268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9FAC05-9832-6A48-AFDC-A3D17EFCC9C6}"/>
                </a:ext>
              </a:extLst>
            </p:cNvPr>
            <p:cNvSpPr txBox="1"/>
            <p:nvPr/>
          </p:nvSpPr>
          <p:spPr>
            <a:xfrm>
              <a:off x="2690043" y="3985532"/>
              <a:ext cx="18630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en el 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de la frecuencia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4C5D65-5404-E74D-9C90-76AB44AFD0D2}"/>
                </a:ext>
              </a:extLst>
            </p:cNvPr>
            <p:cNvSpPr txBox="1"/>
            <p:nvPr/>
          </p:nvSpPr>
          <p:spPr>
            <a:xfrm>
              <a:off x="3258801" y="2963455"/>
              <a:ext cx="5293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E962C3-AB67-9F44-A588-335495A8BF4F}"/>
                </a:ext>
              </a:extLst>
            </p:cNvPr>
            <p:cNvSpPr/>
            <p:nvPr/>
          </p:nvSpPr>
          <p:spPr>
            <a:xfrm>
              <a:off x="1392865" y="1881963"/>
              <a:ext cx="2020186" cy="99946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2DEA0C-1714-1D4E-93FF-91DC62623056}"/>
                </a:ext>
              </a:extLst>
            </p:cNvPr>
            <p:cNvSpPr txBox="1"/>
            <p:nvPr/>
          </p:nvSpPr>
          <p:spPr>
            <a:xfrm>
              <a:off x="1531090" y="2184878"/>
              <a:ext cx="1779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>
                  <a:latin typeface="Trebuchet MS" panose="020B0703020202090204" pitchFamily="34" charset="0"/>
                </a:rPr>
                <a:t>Transformación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654991-B7CC-2A49-A12F-A83C04A1484E}"/>
                </a:ext>
              </a:extLst>
            </p:cNvPr>
            <p:cNvCxnSpPr/>
            <p:nvPr/>
          </p:nvCxnSpPr>
          <p:spPr>
            <a:xfrm>
              <a:off x="3429590" y="2367103"/>
              <a:ext cx="216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7C6D422-9CC2-5748-BA07-AA470DAA4239}"/>
              </a:ext>
            </a:extLst>
          </p:cNvPr>
          <p:cNvGrpSpPr/>
          <p:nvPr/>
        </p:nvGrpSpPr>
        <p:grpSpPr>
          <a:xfrm>
            <a:off x="3649333" y="1874463"/>
            <a:ext cx="3373971" cy="3037943"/>
            <a:chOff x="3649333" y="1874463"/>
            <a:chExt cx="3373971" cy="30379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A496AA-775B-654A-BA4C-874B95805FA7}"/>
                </a:ext>
              </a:extLst>
            </p:cNvPr>
            <p:cNvSpPr/>
            <p:nvPr/>
          </p:nvSpPr>
          <p:spPr>
            <a:xfrm>
              <a:off x="3649333" y="1874463"/>
              <a:ext cx="2020186" cy="99946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3F5688-C1F3-BE4D-BE3B-94115776B35F}"/>
                </a:ext>
              </a:extLst>
            </p:cNvPr>
            <p:cNvSpPr txBox="1"/>
            <p:nvPr/>
          </p:nvSpPr>
          <p:spPr>
            <a:xfrm>
              <a:off x="3787558" y="2177378"/>
              <a:ext cx="1696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>
                  <a:latin typeface="Trebuchet MS" panose="020B0703020202090204" pitchFamily="34" charset="0"/>
                </a:rPr>
                <a:t>Procesamiento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09F334B-747D-BD4E-94D0-1F9A33EDFC30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>
              <a:off x="5669519" y="2374194"/>
              <a:ext cx="1735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3851BB-A22D-B944-A376-052F72988B9D}"/>
                </a:ext>
              </a:extLst>
            </p:cNvPr>
            <p:cNvSpPr txBox="1"/>
            <p:nvPr/>
          </p:nvSpPr>
          <p:spPr>
            <a:xfrm>
              <a:off x="4892699" y="3989076"/>
              <a:ext cx="21306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</a:t>
              </a:r>
              <a:r>
                <a:rPr lang="es-ES_tradnl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procesada</a:t>
              </a:r>
              <a:r>
                <a:rPr lang="es-ES_tradnl" dirty="0">
                  <a:latin typeface="Trebuchet MS" panose="020B0703020202090204" pitchFamily="34" charset="0"/>
                </a:rPr>
                <a:t> en el 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de la frecuencia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B57BE8-5CA6-7C49-BA9D-0DB9F93956A9}"/>
                </a:ext>
              </a:extLst>
            </p:cNvPr>
            <p:cNvSpPr txBox="1"/>
            <p:nvPr/>
          </p:nvSpPr>
          <p:spPr>
            <a:xfrm>
              <a:off x="5505821" y="2966999"/>
              <a:ext cx="7168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A3D3154-2A62-A546-AF8F-AE97EEA7A277}"/>
              </a:ext>
            </a:extLst>
          </p:cNvPr>
          <p:cNvGrpSpPr/>
          <p:nvPr/>
        </p:nvGrpSpPr>
        <p:grpSpPr>
          <a:xfrm>
            <a:off x="5843083" y="1874463"/>
            <a:ext cx="3310826" cy="3029177"/>
            <a:chOff x="5843083" y="1874463"/>
            <a:chExt cx="3310826" cy="30291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2F1A53-D969-8846-B9DC-4618B7E91A1D}"/>
                </a:ext>
              </a:extLst>
            </p:cNvPr>
            <p:cNvSpPr/>
            <p:nvPr/>
          </p:nvSpPr>
          <p:spPr>
            <a:xfrm>
              <a:off x="5843083" y="1874463"/>
              <a:ext cx="2020186" cy="99946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5266D2-0F2C-1B4B-B91B-D0DC0B34C6ED}"/>
                </a:ext>
              </a:extLst>
            </p:cNvPr>
            <p:cNvSpPr txBox="1"/>
            <p:nvPr/>
          </p:nvSpPr>
          <p:spPr>
            <a:xfrm>
              <a:off x="5981308" y="1996623"/>
              <a:ext cx="17670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Transformación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Inversa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4065B80-6F20-7643-A80A-903E5F12EC1D}"/>
                </a:ext>
              </a:extLst>
            </p:cNvPr>
            <p:cNvCxnSpPr/>
            <p:nvPr/>
          </p:nvCxnSpPr>
          <p:spPr>
            <a:xfrm>
              <a:off x="7859834" y="2374181"/>
              <a:ext cx="7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9A86A8-91CC-EA42-9F84-BE02AB187FB5}"/>
                </a:ext>
              </a:extLst>
            </p:cNvPr>
            <p:cNvSpPr txBox="1"/>
            <p:nvPr/>
          </p:nvSpPr>
          <p:spPr>
            <a:xfrm>
              <a:off x="7023304" y="3980310"/>
              <a:ext cx="21306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</a:t>
              </a:r>
              <a:r>
                <a:rPr lang="es-ES_tradnl" dirty="0">
                  <a:solidFill>
                    <a:srgbClr val="FF0000"/>
                  </a:solidFill>
                  <a:latin typeface="Trebuchet MS" panose="020B0703020202090204" pitchFamily="34" charset="0"/>
                </a:rPr>
                <a:t>procesada</a:t>
              </a:r>
              <a:r>
                <a:rPr lang="es-ES_tradnl" dirty="0">
                  <a:latin typeface="Trebuchet MS" panose="020B0703020202090204" pitchFamily="34" charset="0"/>
                </a:rPr>
                <a:t> en el 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original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75451A-0122-534E-887A-D4ECCBB24BC5}"/>
                </a:ext>
              </a:extLst>
            </p:cNvPr>
            <p:cNvSpPr txBox="1"/>
            <p:nvPr/>
          </p:nvSpPr>
          <p:spPr>
            <a:xfrm>
              <a:off x="7934140" y="2958233"/>
              <a:ext cx="58112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f’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A3A688-932F-7D48-A786-992FEF32A59F}"/>
              </a:ext>
            </a:extLst>
          </p:cNvPr>
          <p:cNvGrpSpPr/>
          <p:nvPr/>
        </p:nvGrpSpPr>
        <p:grpSpPr>
          <a:xfrm>
            <a:off x="134611" y="2380261"/>
            <a:ext cx="1643400" cy="2507335"/>
            <a:chOff x="134611" y="2380261"/>
            <a:chExt cx="1643400" cy="25073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68A6D9-B428-1146-B885-0D885E994F11}"/>
                </a:ext>
              </a:extLst>
            </p:cNvPr>
            <p:cNvSpPr txBox="1"/>
            <p:nvPr/>
          </p:nvSpPr>
          <p:spPr>
            <a:xfrm>
              <a:off x="134611" y="3964266"/>
              <a:ext cx="16434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Función en el 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dominio</a:t>
              </a:r>
            </a:p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original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257A5B1-1A46-6B44-A40F-EDF011D98BA2}"/>
                </a:ext>
              </a:extLst>
            </p:cNvPr>
            <p:cNvSpPr txBox="1"/>
            <p:nvPr/>
          </p:nvSpPr>
          <p:spPr>
            <a:xfrm>
              <a:off x="877541" y="2857125"/>
              <a:ext cx="34176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8E421E-FC59-424F-90A7-7FDF63C9A543}"/>
                </a:ext>
              </a:extLst>
            </p:cNvPr>
            <p:cNvCxnSpPr/>
            <p:nvPr/>
          </p:nvCxnSpPr>
          <p:spPr>
            <a:xfrm>
              <a:off x="600865" y="2380261"/>
              <a:ext cx="7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6468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6F0CFC9-DC7D-DA4A-8213-552D27CB91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236" y="2055060"/>
            <a:ext cx="3007623" cy="30431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3FAFA8-A7D0-C643-91D5-349B531C9C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27691" y="1934673"/>
            <a:ext cx="4837019" cy="3283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8BD841-4CE0-3B49-B293-C1BE79D281D7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2D713-3CCE-2941-8606-3ECC43C1ED7C}"/>
              </a:ext>
            </a:extLst>
          </p:cNvPr>
          <p:cNvSpPr txBox="1"/>
          <p:nvPr/>
        </p:nvSpPr>
        <p:spPr>
          <a:xfrm>
            <a:off x="524257" y="1295275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9CB089-72E5-714E-B203-7C0D62B2C0E7}"/>
              </a:ext>
            </a:extLst>
          </p:cNvPr>
          <p:cNvSpPr txBox="1"/>
          <p:nvPr/>
        </p:nvSpPr>
        <p:spPr>
          <a:xfrm>
            <a:off x="4307344" y="1295274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16FA17-E3E7-8640-A6E6-32EE19BA856B}"/>
              </a:ext>
            </a:extLst>
          </p:cNvPr>
          <p:cNvSpPr txBox="1"/>
          <p:nvPr/>
        </p:nvSpPr>
        <p:spPr>
          <a:xfrm>
            <a:off x="1154401" y="5189846"/>
            <a:ext cx="1643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BBA10-B9FD-294B-9D78-2ADCFF5A49D2}"/>
              </a:ext>
            </a:extLst>
          </p:cNvPr>
          <p:cNvSpPr txBox="1"/>
          <p:nvPr/>
        </p:nvSpPr>
        <p:spPr>
          <a:xfrm>
            <a:off x="5570156" y="5189846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A17915-DE08-BC47-9931-01531F4A6AA6}"/>
              </a:ext>
            </a:extLst>
          </p:cNvPr>
          <p:cNvGrpSpPr/>
          <p:nvPr/>
        </p:nvGrpSpPr>
        <p:grpSpPr>
          <a:xfrm>
            <a:off x="4276669" y="3730468"/>
            <a:ext cx="4063023" cy="759786"/>
            <a:chOff x="4276669" y="3730468"/>
            <a:chExt cx="4063023" cy="75978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EBFD7229-8E89-E342-BCE9-539557411F61}"/>
                </a:ext>
              </a:extLst>
            </p:cNvPr>
            <p:cNvSpPr/>
            <p:nvPr/>
          </p:nvSpPr>
          <p:spPr>
            <a:xfrm flipV="1">
              <a:off x="5457201" y="3730468"/>
              <a:ext cx="1643398" cy="759786"/>
            </a:xfrm>
            <a:prstGeom prst="arc">
              <a:avLst>
                <a:gd name="adj1" fmla="val 8788797"/>
                <a:gd name="adj2" fmla="val 2349383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5B9897-A88D-3B4F-90E0-A95BABD4E05A}"/>
                </a:ext>
              </a:extLst>
            </p:cNvPr>
            <p:cNvSpPr txBox="1"/>
            <p:nvPr/>
          </p:nvSpPr>
          <p:spPr>
            <a:xfrm>
              <a:off x="5730513" y="3894053"/>
              <a:ext cx="1096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b="1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b="1" dirty="0">
                  <a:latin typeface="Trebuchet MS" panose="020B0703020202090204" pitchFamily="34" charset="0"/>
                </a:rPr>
                <a:t>bajas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26B377-FC78-A44C-991F-31EFC33963B0}"/>
                </a:ext>
              </a:extLst>
            </p:cNvPr>
            <p:cNvSpPr txBox="1"/>
            <p:nvPr/>
          </p:nvSpPr>
          <p:spPr>
            <a:xfrm>
              <a:off x="4276669" y="3879528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altas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8D25F84-D21E-F74E-B1F3-95E54D2ADE68}"/>
                </a:ext>
              </a:extLst>
            </p:cNvPr>
            <p:cNvSpPr txBox="1"/>
            <p:nvPr/>
          </p:nvSpPr>
          <p:spPr>
            <a:xfrm>
              <a:off x="7295816" y="4009660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Frecuencias 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altas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8729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13FAFA8-A7D0-C643-91D5-349B531C9C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887" y="1972737"/>
            <a:ext cx="4154502" cy="28205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8BD841-4CE0-3B49-B293-C1BE79D281D7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BBA10-B9FD-294B-9D78-2ADCFF5A49D2}"/>
              </a:ext>
            </a:extLst>
          </p:cNvPr>
          <p:cNvSpPr txBox="1"/>
          <p:nvPr/>
        </p:nvSpPr>
        <p:spPr>
          <a:xfrm>
            <a:off x="1747456" y="5042213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en el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7FF8-940A-E44A-A76B-A746AB5E5CC5}"/>
              </a:ext>
            </a:extLst>
          </p:cNvPr>
          <p:cNvSpPr txBox="1"/>
          <p:nvPr/>
        </p:nvSpPr>
        <p:spPr>
          <a:xfrm>
            <a:off x="670148" y="2072030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B7605A-4D84-CB49-9846-3B12E1CD50B9}"/>
              </a:ext>
            </a:extLst>
          </p:cNvPr>
          <p:cNvGrpSpPr/>
          <p:nvPr/>
        </p:nvGrpSpPr>
        <p:grpSpPr>
          <a:xfrm>
            <a:off x="4387433" y="1863772"/>
            <a:ext cx="4406900" cy="4249404"/>
            <a:chOff x="4387433" y="1863772"/>
            <a:chExt cx="4406900" cy="424940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CB934C6-AC2C-9149-BDF1-683F68255C1C}"/>
                </a:ext>
              </a:extLst>
            </p:cNvPr>
            <p:cNvGrpSpPr/>
            <p:nvPr/>
          </p:nvGrpSpPr>
          <p:grpSpPr>
            <a:xfrm>
              <a:off x="4387433" y="1887800"/>
              <a:ext cx="4406900" cy="4225376"/>
              <a:chOff x="4387433" y="1887800"/>
              <a:chExt cx="4406900" cy="422537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2CB68D9-C66C-9346-9A75-DEB48A4AF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387433" y="1887800"/>
                <a:ext cx="4406900" cy="3154413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A0F132-8E7B-D443-9EB0-4B049605EB59}"/>
                  </a:ext>
                </a:extLst>
              </p:cNvPr>
              <p:cNvSpPr txBox="1"/>
              <p:nvPr/>
            </p:nvSpPr>
            <p:spPr>
              <a:xfrm>
                <a:off x="5361444" y="2298574"/>
                <a:ext cx="71686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F’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140199-DE9C-9D4E-BA7E-D4F2C1CF1E5F}"/>
                  </a:ext>
                </a:extLst>
              </p:cNvPr>
              <p:cNvSpPr txBox="1"/>
              <p:nvPr/>
            </p:nvSpPr>
            <p:spPr>
              <a:xfrm>
                <a:off x="6009723" y="5189846"/>
                <a:ext cx="18982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dirty="0">
                    <a:latin typeface="Trebuchet MS" panose="020B0703020202090204" pitchFamily="34" charset="0"/>
                  </a:rPr>
                  <a:t>Función </a:t>
                </a:r>
                <a:r>
                  <a:rPr lang="es-ES_tradnl" dirty="0">
                    <a:solidFill>
                      <a:srgbClr val="FF0000"/>
                    </a:solidFill>
                    <a:latin typeface="Trebuchet MS" panose="020B0703020202090204" pitchFamily="34" charset="0"/>
                  </a:rPr>
                  <a:t>filtrada </a:t>
                </a:r>
              </a:p>
              <a:p>
                <a:pPr algn="ctr"/>
                <a:r>
                  <a:rPr lang="es-ES_tradnl" dirty="0">
                    <a:latin typeface="Trebuchet MS" panose="020B0703020202090204" pitchFamily="34" charset="0"/>
                  </a:rPr>
                  <a:t>en el dominio</a:t>
                </a:r>
              </a:p>
              <a:p>
                <a:pPr algn="ctr"/>
                <a:r>
                  <a:rPr lang="es-ES_tradnl" dirty="0">
                    <a:latin typeface="Trebuchet MS" panose="020B0703020202090204" pitchFamily="34" charset="0"/>
                  </a:rPr>
                  <a:t>de la frecuencia</a:t>
                </a: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DAA1C5A-E0A7-4344-88E6-48B84503D056}"/>
                </a:ext>
              </a:extLst>
            </p:cNvPr>
            <p:cNvCxnSpPr>
              <a:cxnSpLocks/>
            </p:cNvCxnSpPr>
            <p:nvPr/>
          </p:nvCxnSpPr>
          <p:spPr>
            <a:xfrm>
              <a:off x="6932984" y="1863772"/>
              <a:ext cx="0" cy="608893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44283C-EADF-3A43-ACC6-43442A336268}"/>
                </a:ext>
              </a:extLst>
            </p:cNvPr>
            <p:cNvSpPr txBox="1"/>
            <p:nvPr/>
          </p:nvSpPr>
          <p:spPr>
            <a:xfrm>
              <a:off x="6941167" y="194573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DE48873-BB6A-754B-8E1A-710B768B06C3}"/>
              </a:ext>
            </a:extLst>
          </p:cNvPr>
          <p:cNvGrpSpPr/>
          <p:nvPr/>
        </p:nvGrpSpPr>
        <p:grpSpPr>
          <a:xfrm>
            <a:off x="2475527" y="20949"/>
            <a:ext cx="6318806" cy="2396160"/>
            <a:chOff x="2475527" y="20949"/>
            <a:chExt cx="6318806" cy="23961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FCB4790-D7BA-154A-8FEC-D81A6C48E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7433" y="20949"/>
              <a:ext cx="4406900" cy="1738839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962F73A-FD4A-6743-8588-9AFCBD8AE407}"/>
                </a:ext>
              </a:extLst>
            </p:cNvPr>
            <p:cNvCxnSpPr/>
            <p:nvPr/>
          </p:nvCxnSpPr>
          <p:spPr>
            <a:xfrm flipV="1">
              <a:off x="2475527" y="1400354"/>
              <a:ext cx="2153250" cy="101675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BF4098-C98A-9C45-826A-A13515CCAE09}"/>
                </a:ext>
              </a:extLst>
            </p:cNvPr>
            <p:cNvSpPr txBox="1"/>
            <p:nvPr/>
          </p:nvSpPr>
          <p:spPr>
            <a:xfrm>
              <a:off x="3688630" y="180092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4A0B49-79C3-6E4B-A163-4151EBCD2F45}"/>
                </a:ext>
              </a:extLst>
            </p:cNvPr>
            <p:cNvSpPr txBox="1"/>
            <p:nvPr/>
          </p:nvSpPr>
          <p:spPr>
            <a:xfrm>
              <a:off x="5298610" y="225153"/>
              <a:ext cx="5565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Filtro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Pasa</a:t>
              </a:r>
            </a:p>
            <a:p>
              <a:pPr algn="ctr"/>
              <a:r>
                <a:rPr lang="es-ES_tradnl" sz="1200" dirty="0">
                  <a:latin typeface="Trebuchet MS" panose="020B0703020202090204" pitchFamily="34" charset="0"/>
                </a:rPr>
                <a:t>Bajos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1083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F8BD841-4CE0-3B49-B293-C1BE79D281D7}"/>
              </a:ext>
            </a:extLst>
          </p:cNvPr>
          <p:cNvSpPr txBox="1"/>
          <p:nvPr/>
        </p:nvSpPr>
        <p:spPr>
          <a:xfrm>
            <a:off x="637041" y="455315"/>
            <a:ext cx="5004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Ejemplo: Filtro Pasa Bajos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2D713-3CCE-2941-8606-3ECC43C1ED7C}"/>
              </a:ext>
            </a:extLst>
          </p:cNvPr>
          <p:cNvSpPr txBox="1"/>
          <p:nvPr/>
        </p:nvSpPr>
        <p:spPr>
          <a:xfrm>
            <a:off x="524257" y="1295275"/>
            <a:ext cx="6030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'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9CB089-72E5-714E-B203-7C0D62B2C0E7}"/>
              </a:ext>
            </a:extLst>
          </p:cNvPr>
          <p:cNvSpPr txBox="1"/>
          <p:nvPr/>
        </p:nvSpPr>
        <p:spPr>
          <a:xfrm>
            <a:off x="4307344" y="1295274"/>
            <a:ext cx="7168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16FA17-E3E7-8640-A6E6-32EE19BA856B}"/>
              </a:ext>
            </a:extLst>
          </p:cNvPr>
          <p:cNvSpPr txBox="1"/>
          <p:nvPr/>
        </p:nvSpPr>
        <p:spPr>
          <a:xfrm>
            <a:off x="1026963" y="5189846"/>
            <a:ext cx="1898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</a:t>
            </a:r>
            <a:r>
              <a:rPr lang="es-ES_tradnl" dirty="0">
                <a:solidFill>
                  <a:srgbClr val="FF0000"/>
                </a:solidFill>
                <a:latin typeface="Trebuchet MS" panose="020B0703020202090204" pitchFamily="34" charset="0"/>
              </a:rPr>
              <a:t>filtrada</a:t>
            </a:r>
            <a:r>
              <a:rPr lang="es-ES_tradnl" dirty="0">
                <a:latin typeface="Trebuchet MS" panose="020B0703020202090204" pitchFamily="34" charset="0"/>
              </a:rPr>
              <a:t>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en el 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4C185B-A9C7-E84A-8CC5-AF105B7567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86047" y="1916991"/>
            <a:ext cx="3204000" cy="320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094006-18ED-9046-B899-17B897219E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433" y="1887800"/>
            <a:ext cx="4406900" cy="31544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F87929-95ED-974F-8919-0398DF9ED372}"/>
              </a:ext>
            </a:extLst>
          </p:cNvPr>
          <p:cNvSpPr txBox="1"/>
          <p:nvPr/>
        </p:nvSpPr>
        <p:spPr>
          <a:xfrm>
            <a:off x="6009723" y="5189846"/>
            <a:ext cx="1898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 </a:t>
            </a:r>
            <a:r>
              <a:rPr lang="es-ES_tradnl" dirty="0">
                <a:solidFill>
                  <a:srgbClr val="FF0000"/>
                </a:solidFill>
                <a:latin typeface="Trebuchet MS" panose="020B0703020202090204" pitchFamily="34" charset="0"/>
              </a:rPr>
              <a:t>filtrada 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en el 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</p:spTree>
    <p:extLst>
      <p:ext uri="{BB962C8B-B14F-4D97-AF65-F5344CB8AC3E}">
        <p14:creationId xmlns:p14="http://schemas.microsoft.com/office/powerpoint/2010/main" val="1973260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249326" y="1648042"/>
            <a:ext cx="842684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510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Se define una frecuencia horizontal</a:t>
            </a:r>
          </a:p>
        </p:txBody>
      </p:sp>
    </p:spTree>
    <p:extLst>
      <p:ext uri="{BB962C8B-B14F-4D97-AF65-F5344CB8AC3E}">
        <p14:creationId xmlns:p14="http://schemas.microsoft.com/office/powerpoint/2010/main" val="1270602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6F0CFC9-DC7D-DA4A-8213-552D27CB91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236" y="2055060"/>
            <a:ext cx="3007623" cy="30431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8BD841-4CE0-3B49-B293-C1BE79D281D7}"/>
              </a:ext>
            </a:extLst>
          </p:cNvPr>
          <p:cNvSpPr txBox="1"/>
          <p:nvPr/>
        </p:nvSpPr>
        <p:spPr>
          <a:xfrm>
            <a:off x="637041" y="455315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latin typeface="Trebuchet MS" panose="020B0703020202090204" pitchFamily="34" charset="0"/>
              </a:rPr>
              <a:t>Ejemplo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2D713-3CCE-2941-8606-3ECC43C1ED7C}"/>
              </a:ext>
            </a:extLst>
          </p:cNvPr>
          <p:cNvSpPr txBox="1"/>
          <p:nvPr/>
        </p:nvSpPr>
        <p:spPr>
          <a:xfrm>
            <a:off x="524257" y="1295275"/>
            <a:ext cx="341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9CB089-72E5-714E-B203-7C0D62B2C0E7}"/>
              </a:ext>
            </a:extLst>
          </p:cNvPr>
          <p:cNvSpPr txBox="1"/>
          <p:nvPr/>
        </p:nvSpPr>
        <p:spPr>
          <a:xfrm>
            <a:off x="4307344" y="1295274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E14678-3743-034C-B679-2E935D9481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/>
        </p:blipFill>
        <p:spPr>
          <a:xfrm>
            <a:off x="4573253" y="1992423"/>
            <a:ext cx="4323342" cy="29351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062606-BFDF-7C45-B205-E6559FAF67C4}"/>
              </a:ext>
            </a:extLst>
          </p:cNvPr>
          <p:cNvSpPr txBox="1"/>
          <p:nvPr/>
        </p:nvSpPr>
        <p:spPr>
          <a:xfrm>
            <a:off x="1178446" y="5189846"/>
            <a:ext cx="1595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en el 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original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58C0A6-1B59-DF4C-90EF-308716E2E553}"/>
              </a:ext>
            </a:extLst>
          </p:cNvPr>
          <p:cNvSpPr txBox="1"/>
          <p:nvPr/>
        </p:nvSpPr>
        <p:spPr>
          <a:xfrm>
            <a:off x="6009723" y="5189846"/>
            <a:ext cx="1898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Función</a:t>
            </a:r>
            <a:endParaRPr lang="es-ES_tradnl" dirty="0">
              <a:solidFill>
                <a:srgbClr val="FF0000"/>
              </a:solidFill>
              <a:latin typeface="Trebuchet MS" panose="020B0703020202090204" pitchFamily="34" charset="0"/>
            </a:endParaRP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en el dominio</a:t>
            </a:r>
          </a:p>
          <a:p>
            <a:pPr algn="ctr"/>
            <a:r>
              <a:rPr lang="es-ES_tradnl" dirty="0">
                <a:latin typeface="Trebuchet MS" panose="020B0703020202090204" pitchFamily="34" charset="0"/>
              </a:rPr>
              <a:t>de la frecuencia</a:t>
            </a:r>
          </a:p>
        </p:txBody>
      </p:sp>
    </p:spTree>
    <p:extLst>
      <p:ext uri="{BB962C8B-B14F-4D97-AF65-F5344CB8AC3E}">
        <p14:creationId xmlns:p14="http://schemas.microsoft.com/office/powerpoint/2010/main" val="471628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1C2FE-B73B-B94E-9E6D-9EC4F40A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22" y="274638"/>
            <a:ext cx="8761228" cy="1143000"/>
          </a:xfrm>
        </p:spPr>
        <p:txBody>
          <a:bodyPr/>
          <a:lstStyle/>
          <a:p>
            <a:pPr algn="l"/>
            <a:r>
              <a:rPr lang="es-ES_tradnl" sz="3200" dirty="0">
                <a:latin typeface="Trebuchet MS" panose="020B0703020202090204" pitchFamily="34" charset="0"/>
              </a:rPr>
              <a:t>Ejemplo: Filtro pasa altos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C5BFA89-4C67-BC44-84AD-B62B0B91016D}"/>
              </a:ext>
            </a:extLst>
          </p:cNvPr>
          <p:cNvGrpSpPr/>
          <p:nvPr/>
        </p:nvGrpSpPr>
        <p:grpSpPr>
          <a:xfrm>
            <a:off x="2392773" y="1627907"/>
            <a:ext cx="5453048" cy="2859030"/>
            <a:chOff x="2392773" y="1627907"/>
            <a:chExt cx="5453048" cy="285903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9E59A0-3E1E-1D45-9604-77AB49837E8B}"/>
                </a:ext>
              </a:extLst>
            </p:cNvPr>
            <p:cNvCxnSpPr/>
            <p:nvPr/>
          </p:nvCxnSpPr>
          <p:spPr>
            <a:xfrm>
              <a:off x="6081821" y="2897874"/>
              <a:ext cx="1764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A1E98ED-E9A1-AD4A-AA51-1BF8E00A7F4B}"/>
                </a:ext>
              </a:extLst>
            </p:cNvPr>
            <p:cNvGrpSpPr/>
            <p:nvPr/>
          </p:nvGrpSpPr>
          <p:grpSpPr>
            <a:xfrm>
              <a:off x="2392773" y="1627907"/>
              <a:ext cx="4103720" cy="2859030"/>
              <a:chOff x="2392773" y="1627907"/>
              <a:chExt cx="4103720" cy="285903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6F6229D-2E2B-EA49-81F8-6EA231700693}"/>
                  </a:ext>
                </a:extLst>
              </p:cNvPr>
              <p:cNvSpPr/>
              <p:nvPr/>
            </p:nvSpPr>
            <p:spPr>
              <a:xfrm>
                <a:off x="5613988" y="2655584"/>
                <a:ext cx="467833" cy="4580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Elbow Connector 17">
                <a:extLst>
                  <a:ext uri="{FF2B5EF4-FFF2-40B4-BE49-F238E27FC236}">
                    <a16:creationId xmlns:a16="http://schemas.microsoft.com/office/drawing/2014/main" id="{EC03CC06-2220-D841-95A0-1E4106330F2F}"/>
                  </a:ext>
                </a:extLst>
              </p:cNvPr>
              <p:cNvCxnSpPr>
                <a:cxnSpLocks/>
                <a:endCxn id="6" idx="4"/>
              </p:cNvCxnSpPr>
              <p:nvPr/>
            </p:nvCxnSpPr>
            <p:spPr>
              <a:xfrm rot="16200000" flipH="1">
                <a:off x="4171732" y="1437486"/>
                <a:ext cx="198903" cy="3153444"/>
              </a:xfrm>
              <a:prstGeom prst="bentConnector3">
                <a:avLst>
                  <a:gd name="adj1" fmla="val 541011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F7E38DF-8C8C-224F-B2B4-C9CB5521A670}"/>
                  </a:ext>
                </a:extLst>
              </p:cNvPr>
              <p:cNvSpPr/>
              <p:nvPr/>
            </p:nvSpPr>
            <p:spPr>
              <a:xfrm>
                <a:off x="5629363" y="2290902"/>
                <a:ext cx="44114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_tradnl" sz="6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endParaRPr lang="en-US" sz="6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281B530-F177-254A-AB39-AEA6680284B2}"/>
                  </a:ext>
                </a:extLst>
              </p:cNvPr>
              <p:cNvSpPr/>
              <p:nvPr/>
            </p:nvSpPr>
            <p:spPr>
              <a:xfrm>
                <a:off x="2477386" y="2082551"/>
                <a:ext cx="4019107" cy="2404386"/>
              </a:xfrm>
              <a:prstGeom prst="rect">
                <a:avLst/>
              </a:prstGeom>
              <a:noFill/>
              <a:ln w="41275">
                <a:solidFill>
                  <a:srgbClr val="FF8200"/>
                </a:solidFill>
                <a:prstDash val="soli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8200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17A8F11-AACC-D04F-BA9A-A1F534DA1A99}"/>
                  </a:ext>
                </a:extLst>
              </p:cNvPr>
              <p:cNvSpPr txBox="1"/>
              <p:nvPr/>
            </p:nvSpPr>
            <p:spPr>
              <a:xfrm>
                <a:off x="2392773" y="1627907"/>
                <a:ext cx="23926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2400" dirty="0">
                    <a:solidFill>
                      <a:srgbClr val="FF8200"/>
                    </a:solidFill>
                    <a:latin typeface="Trebuchet MS" panose="020B0703020202090204" pitchFamily="34" charset="0"/>
                  </a:rPr>
                  <a:t>Filtro Pasa Altos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196FE8D-F49C-A246-8430-BD61661AB280}"/>
              </a:ext>
            </a:extLst>
          </p:cNvPr>
          <p:cNvGrpSpPr/>
          <p:nvPr/>
        </p:nvGrpSpPr>
        <p:grpSpPr>
          <a:xfrm>
            <a:off x="718102" y="2655584"/>
            <a:ext cx="2446620" cy="3355708"/>
            <a:chOff x="718102" y="2655584"/>
            <a:chExt cx="2446620" cy="335570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8E421E-FC59-424F-90A7-7FDF63C9A543}"/>
                </a:ext>
              </a:extLst>
            </p:cNvPr>
            <p:cNvCxnSpPr/>
            <p:nvPr/>
          </p:nvCxnSpPr>
          <p:spPr>
            <a:xfrm>
              <a:off x="1472722" y="2893499"/>
              <a:ext cx="169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BF7B301-D51F-B74A-97A7-5AA3CB5A44EE}"/>
                </a:ext>
              </a:extLst>
            </p:cNvPr>
            <p:cNvSpPr/>
            <p:nvPr/>
          </p:nvSpPr>
          <p:spPr>
            <a:xfrm>
              <a:off x="718102" y="2655584"/>
              <a:ext cx="7216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Input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AAE38A6-1070-4A49-86AE-506064A5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269676" y="4626992"/>
              <a:ext cx="1384300" cy="1384300"/>
            </a:xfrm>
            <a:prstGeom prst="rect">
              <a:avLst/>
            </a:prstGeom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1536CB8-CAAF-0447-AED9-7C7401AA1134}"/>
                </a:ext>
              </a:extLst>
            </p:cNvPr>
            <p:cNvCxnSpPr/>
            <p:nvPr/>
          </p:nvCxnSpPr>
          <p:spPr>
            <a:xfrm>
              <a:off x="1967020" y="2905564"/>
              <a:ext cx="0" cy="1734703"/>
            </a:xfrm>
            <a:prstGeom prst="line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7F7C91-3861-2D49-A711-561DAAE111E8}"/>
              </a:ext>
            </a:extLst>
          </p:cNvPr>
          <p:cNvGrpSpPr/>
          <p:nvPr/>
        </p:nvGrpSpPr>
        <p:grpSpPr>
          <a:xfrm>
            <a:off x="3157870" y="2405834"/>
            <a:ext cx="2742515" cy="3587712"/>
            <a:chOff x="3157870" y="2405834"/>
            <a:chExt cx="2742515" cy="358771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E962C3-AB67-9F44-A588-335495A8BF4F}"/>
                </a:ext>
              </a:extLst>
            </p:cNvPr>
            <p:cNvSpPr/>
            <p:nvPr/>
          </p:nvSpPr>
          <p:spPr>
            <a:xfrm>
              <a:off x="3157870" y="2405834"/>
              <a:ext cx="1722237" cy="99946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2DEA0C-1714-1D4E-93FF-91DC62623056}"/>
                </a:ext>
              </a:extLst>
            </p:cNvPr>
            <p:cNvSpPr txBox="1"/>
            <p:nvPr/>
          </p:nvSpPr>
          <p:spPr>
            <a:xfrm>
              <a:off x="3168504" y="2708749"/>
              <a:ext cx="1704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600" dirty="0">
                  <a:latin typeface="Trebuchet MS" panose="020B0703020202090204" pitchFamily="34" charset="0"/>
                </a:rPr>
                <a:t>Filtro Pasa Bajos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654991-B7CC-2A49-A12F-A83C04A1484E}"/>
                </a:ext>
              </a:extLst>
            </p:cNvPr>
            <p:cNvCxnSpPr/>
            <p:nvPr/>
          </p:nvCxnSpPr>
          <p:spPr>
            <a:xfrm>
              <a:off x="4875616" y="2890974"/>
              <a:ext cx="7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6035A7D-5F04-A848-ACA1-0293FE924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541485" y="4637321"/>
              <a:ext cx="1358900" cy="1356225"/>
            </a:xfrm>
            <a:prstGeom prst="rect">
              <a:avLst/>
            </a:prstGeom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712055A-DDE9-4145-A37E-8B5E8FA0AEA9}"/>
                </a:ext>
              </a:extLst>
            </p:cNvPr>
            <p:cNvCxnSpPr/>
            <p:nvPr/>
          </p:nvCxnSpPr>
          <p:spPr>
            <a:xfrm>
              <a:off x="5224126" y="2898470"/>
              <a:ext cx="0" cy="1734703"/>
            </a:xfrm>
            <a:prstGeom prst="line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1FA4E3F-0DD5-7A43-A82C-EF5DF866F695}"/>
              </a:ext>
            </a:extLst>
          </p:cNvPr>
          <p:cNvGrpSpPr/>
          <p:nvPr/>
        </p:nvGrpSpPr>
        <p:grpSpPr>
          <a:xfrm>
            <a:off x="6511028" y="2720898"/>
            <a:ext cx="2181611" cy="3233557"/>
            <a:chOff x="6511028" y="2720898"/>
            <a:chExt cx="2181611" cy="323355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452574D-2A63-7148-BA30-02E29BD6AFB4}"/>
                </a:ext>
              </a:extLst>
            </p:cNvPr>
            <p:cNvSpPr/>
            <p:nvPr/>
          </p:nvSpPr>
          <p:spPr>
            <a:xfrm>
              <a:off x="7788224" y="2720898"/>
              <a:ext cx="9044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Output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29F952B-89CA-064C-BB24-5F265CBD3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511028" y="4608255"/>
              <a:ext cx="1343555" cy="1346200"/>
            </a:xfrm>
            <a:prstGeom prst="rect">
              <a:avLst/>
            </a:prstGeom>
          </p:spPr>
        </p:pic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A78A32B-F730-EF43-BAC8-9BFD9E6E556B}"/>
                </a:ext>
              </a:extLst>
            </p:cNvPr>
            <p:cNvCxnSpPr/>
            <p:nvPr/>
          </p:nvCxnSpPr>
          <p:spPr>
            <a:xfrm>
              <a:off x="7184067" y="2890974"/>
              <a:ext cx="0" cy="1734703"/>
            </a:xfrm>
            <a:prstGeom prst="line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944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507267-6F77-7741-B952-A490100EC2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6433"/>
            <a:ext cx="5715916" cy="57159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5A8470-976E-7E43-9948-C21C64B5DB67}"/>
              </a:ext>
            </a:extLst>
          </p:cNvPr>
          <p:cNvSpPr/>
          <p:nvPr/>
        </p:nvSpPr>
        <p:spPr>
          <a:xfrm>
            <a:off x="5715916" y="239648"/>
            <a:ext cx="721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>
                <a:latin typeface="Trebuchet MS" panose="020B0703020202090204" pitchFamily="34" charset="0"/>
              </a:rPr>
              <a:t>Input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A1C490-68DD-D349-A510-283B4C9A03C3}"/>
              </a:ext>
            </a:extLst>
          </p:cNvPr>
          <p:cNvGrpSpPr/>
          <p:nvPr/>
        </p:nvGrpSpPr>
        <p:grpSpPr>
          <a:xfrm>
            <a:off x="724012" y="719927"/>
            <a:ext cx="6849984" cy="5558597"/>
            <a:chOff x="724012" y="719927"/>
            <a:chExt cx="6849984" cy="55585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89E94B-8A1A-FA4A-B774-9F852A7D2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24012" y="719927"/>
              <a:ext cx="5569560" cy="555859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C8B404-EC78-EC41-808A-4B3AC611AA48}"/>
                </a:ext>
              </a:extLst>
            </p:cNvPr>
            <p:cNvSpPr/>
            <p:nvPr/>
          </p:nvSpPr>
          <p:spPr>
            <a:xfrm>
              <a:off x="6314933" y="843043"/>
              <a:ext cx="12590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Pasa bajos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1700DA-AA51-2845-8221-5BC5FFAC42D3}"/>
              </a:ext>
            </a:extLst>
          </p:cNvPr>
          <p:cNvGrpSpPr/>
          <p:nvPr/>
        </p:nvGrpSpPr>
        <p:grpSpPr>
          <a:xfrm>
            <a:off x="1479966" y="1311154"/>
            <a:ext cx="6786349" cy="5558597"/>
            <a:chOff x="1479966" y="1311154"/>
            <a:chExt cx="6786349" cy="555859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85D6D9-7B8C-3F41-A5B7-3963851A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479966" y="1311154"/>
              <a:ext cx="5547676" cy="555859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A91BF4-0D20-2E4E-8FDB-8D9D11100D54}"/>
                </a:ext>
              </a:extLst>
            </p:cNvPr>
            <p:cNvSpPr/>
            <p:nvPr/>
          </p:nvSpPr>
          <p:spPr>
            <a:xfrm>
              <a:off x="7061754" y="1417890"/>
              <a:ext cx="1204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_tradnl" dirty="0">
                  <a:latin typeface="Trebuchet MS" panose="020B0703020202090204" pitchFamily="34" charset="0"/>
                </a:rPr>
                <a:t>Pasa altos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454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249326" y="1648042"/>
            <a:ext cx="842684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510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Se define una frecuencia horizontal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2E018F-05D1-E544-AA94-5904D70AD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698"/>
          <a:stretch/>
        </p:blipFill>
        <p:spPr>
          <a:xfrm>
            <a:off x="0" y="1858725"/>
            <a:ext cx="2222205" cy="271524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16413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795148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27022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249326" y="1648042"/>
            <a:ext cx="842684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510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Se define una frecuencia horizontal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2E018F-05D1-E544-AA94-5904D70AD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1858725"/>
            <a:ext cx="4572000" cy="271524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16413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3405970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795148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3079389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18702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249326" y="1648042"/>
            <a:ext cx="842684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510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Se define una frecuencia horizontal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2E018F-05D1-E544-AA94-5904D70AD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8725"/>
            <a:ext cx="9144000" cy="271524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16413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3405970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5707687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8027587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795148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3079389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5397800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7690391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84900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249326" y="1648042"/>
            <a:ext cx="842684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510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Se define una frecuencia horizontal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985E51-CC4E-AF42-A856-D858D4ABC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8157"/>
            <a:ext cx="9144000" cy="2117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2E018F-05D1-E544-AA94-5904D70AD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8725"/>
            <a:ext cx="9144000" cy="271524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16413" y="154172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3405970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5707687" y="1540730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8027587" y="1527319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795148" y="12778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3079389" y="12708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5397800" y="1269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7690391" y="1283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63943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5AD2F6-1F19-3141-93A9-ED0D60DC5C92}"/>
              </a:ext>
            </a:extLst>
          </p:cNvPr>
          <p:cNvCxnSpPr>
            <a:cxnSpLocks/>
          </p:cNvCxnSpPr>
          <p:nvPr/>
        </p:nvCxnSpPr>
        <p:spPr>
          <a:xfrm>
            <a:off x="1238161" y="1648042"/>
            <a:ext cx="0" cy="48590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3CBB68-9917-1A43-8B65-EE8952E46E82}"/>
              </a:ext>
            </a:extLst>
          </p:cNvPr>
          <p:cNvSpPr txBox="1"/>
          <p:nvPr/>
        </p:nvSpPr>
        <p:spPr>
          <a:xfrm>
            <a:off x="653364" y="784301"/>
            <a:ext cx="776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latin typeface="Trebuchet MS" panose="020B0703020202090204" pitchFamily="34" charset="0"/>
              </a:rPr>
              <a:t>De la misma manera, se define una frecuencia vertical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3C5211-B596-6542-B19A-6C8C585E89F1}"/>
              </a:ext>
            </a:extLst>
          </p:cNvPr>
          <p:cNvSpPr/>
          <p:nvPr/>
        </p:nvSpPr>
        <p:spPr>
          <a:xfrm>
            <a:off x="1158945" y="2477392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72B918-DBDF-9043-ABC8-1E4959336F35}"/>
              </a:ext>
            </a:extLst>
          </p:cNvPr>
          <p:cNvSpPr/>
          <p:nvPr/>
        </p:nvSpPr>
        <p:spPr>
          <a:xfrm>
            <a:off x="1158776" y="353316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343C6F-DB28-B64A-9E21-CDF5C94AC59A}"/>
              </a:ext>
            </a:extLst>
          </p:cNvPr>
          <p:cNvSpPr/>
          <p:nvPr/>
        </p:nvSpPr>
        <p:spPr>
          <a:xfrm>
            <a:off x="1160487" y="4654207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BB205E-9DA9-CB44-BC98-B1485DC5C95B}"/>
              </a:ext>
            </a:extLst>
          </p:cNvPr>
          <p:cNvSpPr/>
          <p:nvPr/>
        </p:nvSpPr>
        <p:spPr>
          <a:xfrm>
            <a:off x="1146833" y="5778911"/>
            <a:ext cx="170121" cy="202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2FB2-3F10-2B41-BDE6-9E9B6DE9522A}"/>
              </a:ext>
            </a:extLst>
          </p:cNvPr>
          <p:cNvSpPr txBox="1"/>
          <p:nvPr/>
        </p:nvSpPr>
        <p:spPr>
          <a:xfrm>
            <a:off x="837680" y="22134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585F2-A439-034C-A0FA-57971BA7BC32}"/>
              </a:ext>
            </a:extLst>
          </p:cNvPr>
          <p:cNvSpPr txBox="1"/>
          <p:nvPr/>
        </p:nvSpPr>
        <p:spPr>
          <a:xfrm>
            <a:off x="832195" y="326329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699E53-A41E-B548-890E-8E0B6E58BCEA}"/>
              </a:ext>
            </a:extLst>
          </p:cNvPr>
          <p:cNvSpPr txBox="1"/>
          <p:nvPr/>
        </p:nvSpPr>
        <p:spPr>
          <a:xfrm>
            <a:off x="850600" y="43830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42676-5AEC-2B45-8421-799AAAE238DF}"/>
              </a:ext>
            </a:extLst>
          </p:cNvPr>
          <p:cNvSpPr txBox="1"/>
          <p:nvPr/>
        </p:nvSpPr>
        <p:spPr>
          <a:xfrm>
            <a:off x="809637" y="55354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02DE3-53C0-554B-AFEB-F970CFB1B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42" y="1812932"/>
            <a:ext cx="1659353" cy="4529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313913-6C5A-FB45-815F-A6DF292EB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075" y="2010122"/>
            <a:ext cx="997633" cy="433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69169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6630</TotalTime>
  <Words>723</Words>
  <Application>Microsoft Macintosh PowerPoint</Application>
  <PresentationFormat>On-screen Show (4:3)</PresentationFormat>
  <Paragraphs>401</Paragraphs>
  <Slides>42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Times New Roman</vt:lpstr>
      <vt:lpstr>Trebuchet MS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Transformada de Fourier 2D</vt:lpstr>
      <vt:lpstr>Transformada de Fourier 2D</vt:lpstr>
      <vt:lpstr>Transformada de Fourier 2D</vt:lpstr>
      <vt:lpstr>Transformada de Fourier 2D</vt:lpstr>
      <vt:lpstr>Transformada de Fourier 2D</vt:lpstr>
      <vt:lpstr>Transformada de Fourier 2D</vt:lpstr>
      <vt:lpstr>PowerPoint Presentation</vt:lpstr>
      <vt:lpstr>PowerPoint Presentation</vt:lpstr>
      <vt:lpstr>PowerPoint Presentation</vt:lpstr>
      <vt:lpstr>Procesamiento en el Dominio de la Frecuencia</vt:lpstr>
      <vt:lpstr>PowerPoint Presentation</vt:lpstr>
      <vt:lpstr>PowerPoint Presentation</vt:lpstr>
      <vt:lpstr>PowerPoint Presentation</vt:lpstr>
      <vt:lpstr>PowerPoint Presentation</vt:lpstr>
      <vt:lpstr>Ejemplo: Filtro pasa altos</vt:lpstr>
      <vt:lpstr>PowerPoint Presentation</vt:lpstr>
    </vt:vector>
  </TitlesOfParts>
  <Company>Sony Electronics,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mingo</dc:creator>
  <cp:lastModifiedBy>Domingo Mery</cp:lastModifiedBy>
  <cp:revision>66</cp:revision>
  <dcterms:created xsi:type="dcterms:W3CDTF">2010-09-06T14:59:57Z</dcterms:created>
  <dcterms:modified xsi:type="dcterms:W3CDTF">2021-09-30T13:37:37Z</dcterms:modified>
</cp:coreProperties>
</file>